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66" r:id="rId3"/>
    <p:sldId id="262" r:id="rId4"/>
    <p:sldId id="263" r:id="rId5"/>
    <p:sldId id="264" r:id="rId6"/>
    <p:sldId id="265" r:id="rId7"/>
    <p:sldId id="270" r:id="rId8"/>
    <p:sldId id="267" r:id="rId9"/>
    <p:sldId id="268" r:id="rId10"/>
    <p:sldId id="271" r:id="rId11"/>
    <p:sldId id="269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A2DD4-A873-4C60-918A-912358440E70}" type="datetimeFigureOut">
              <a:rPr lang="nl-NL"/>
              <a:t>20-10-2016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97AD-2442-43EE-8538-58E4301AFE68}" type="slidenum">
              <a:rPr lang="nl-NL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97AD-2442-43EE-8538-58E4301AFE68}" type="slidenum">
              <a:rPr lang="nl-NL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82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3A3F35-AA2E-4F5E-964D-6EBD235FE7F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20DD79C-E1D1-4868-A911-7037DE1481BB}" type="slidenum">
              <a:rPr lang="nl-NL" smtClean="0"/>
              <a:t>‹#›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veindhovenkempenland.n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vogids.nl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864096"/>
          </a:xfrm>
        </p:spPr>
        <p:txBody>
          <a:bodyPr>
            <a:noAutofit/>
          </a:bodyPr>
          <a:lstStyle/>
          <a:p>
            <a:r>
              <a:rPr lang="nl-NL" sz="6000" b="1"/>
              <a:t>PO-VO traject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type="subTitle" idx="1"/>
          </p:nvPr>
        </p:nvSpPr>
        <p:spPr>
          <a:xfrm>
            <a:off x="539552" y="3556001"/>
            <a:ext cx="8208912" cy="1473200"/>
          </a:xfrm>
        </p:spPr>
        <p:txBody>
          <a:bodyPr>
            <a:normAutofit/>
          </a:bodyPr>
          <a:lstStyle/>
          <a:p>
            <a:r>
              <a:rPr lang="nl-NL" sz="3200"/>
              <a:t>Samen op weg naar een nieuwe passende plek op het voortgezet onderwijs!</a:t>
            </a:r>
          </a:p>
          <a:p>
            <a:pPr marL="0" indent="0">
              <a:buNone/>
            </a:pPr>
            <a:endParaRPr lang="nl-NL" sz="2400"/>
          </a:p>
        </p:txBody>
      </p:sp>
      <p:sp>
        <p:nvSpPr>
          <p:cNvPr id="5" name="Tekstvak 4"/>
          <p:cNvSpPr txBox="1"/>
          <p:nvPr/>
        </p:nvSpPr>
        <p:spPr>
          <a:xfrm>
            <a:off x="1547664" y="186401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>
                <a:solidFill>
                  <a:schemeClr val="accent1">
                    <a:lumMod val="20000"/>
                    <a:lumOff val="80000"/>
                  </a:schemeClr>
                </a:solidFill>
              </a:rPr>
              <a:t>Primair onderwijs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067944" y="185901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>
                <a:solidFill>
                  <a:schemeClr val="accent1">
                    <a:lumMod val="20000"/>
                    <a:lumOff val="80000"/>
                  </a:schemeClr>
                </a:solidFill>
              </a:rPr>
              <a:t>Voortgezet onderwijs</a:t>
            </a:r>
          </a:p>
        </p:txBody>
      </p:sp>
      <p:cxnSp>
        <p:nvCxnSpPr>
          <p:cNvPr id="9" name="Rechte verbindingslijn met pijl 8"/>
          <p:cNvCxnSpPr>
            <a:endCxn id="5" idx="0"/>
          </p:cNvCxnSpPr>
          <p:nvPr/>
        </p:nvCxnSpPr>
        <p:spPr>
          <a:xfrm flipH="1">
            <a:off x="2807804" y="1412776"/>
            <a:ext cx="468052" cy="4512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4211960" y="1412776"/>
            <a:ext cx="360040" cy="4462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331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>
                <a:solidFill>
                  <a:schemeClr val="tx1"/>
                </a:solidFill>
                <a:hlinkClick r:id="rId3"/>
              </a:rPr>
              <a:t>http://www.swveindhovenkempenland.nl/</a:t>
            </a:r>
            <a:endParaRPr lang="nl-NL">
              <a:solidFill>
                <a:schemeClr val="tx1"/>
              </a:solidFill>
              <a:hlinkClick r:id="rId3"/>
            </a:endParaRPr>
          </a:p>
          <a:p>
            <a:endParaRPr lang="nl-NL">
              <a:solidFill>
                <a:schemeClr val="tx1"/>
              </a:solidFill>
            </a:endParaRPr>
          </a:p>
          <a:p>
            <a:r>
              <a:rPr lang="NL-NL">
                <a:solidFill>
                  <a:schemeClr val="tx1"/>
                </a:solidFill>
                <a:hlinkClick r:id="rId4"/>
              </a:rPr>
              <a:t>http://www.devogids.nl/</a:t>
            </a:r>
            <a:r>
              <a:rPr lang="NL-NL">
                <a:solidFill>
                  <a:schemeClr val="tx1"/>
                </a:solidFill>
              </a:rPr>
              <a:t>  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Handige websites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49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Vragen?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51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/>
              <a:t>Vroeger zak geld per leerling die extra zorg nodig had</a:t>
            </a:r>
          </a:p>
          <a:p>
            <a:r>
              <a:rPr lang="nl-NL"/>
              <a:t>Nu extra budget om álle kinderen onderwijs naar behoefte te kunnen geven.</a:t>
            </a:r>
          </a:p>
          <a:p>
            <a:pPr marL="881697" lvl="4" indent="-274320"/>
            <a:r>
              <a:rPr lang="nl-NL" sz="1800"/>
              <a:t>Kleinere klassen, extra hulp voor </a:t>
            </a:r>
            <a:r>
              <a:rPr lang="nl-NL" sz="1800" err="1"/>
              <a:t>dyslecten</a:t>
            </a:r>
            <a:r>
              <a:rPr lang="nl-NL" sz="1800"/>
              <a:t>, begeleiding kinderen met autisme, </a:t>
            </a:r>
            <a:r>
              <a:rPr lang="nl-NL" sz="1800" err="1"/>
              <a:t>adhd</a:t>
            </a:r>
            <a:r>
              <a:rPr lang="nl-NL" sz="1800"/>
              <a:t>, etc.</a:t>
            </a:r>
            <a:endParaRPr lang="nl-NL"/>
          </a:p>
          <a:p>
            <a:r>
              <a:rPr lang="nl-NL"/>
              <a:t>Die behoefte geeft de basisschool door aan het VO</a:t>
            </a:r>
          </a:p>
          <a:p>
            <a:r>
              <a:rPr lang="nl-NL"/>
              <a:t>VO kijkt of ze de onderwijsbehoefte/zorg kunnen bieden, zo niet dan moeten ze samen met ouders een alternatief zoeken</a:t>
            </a:r>
          </a:p>
          <a:p>
            <a:pPr lvl="2"/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Voortgezet onderwijs maakt ook de stap naar passend onderwijs</a:t>
            </a:r>
          </a:p>
        </p:txBody>
      </p:sp>
    </p:spTree>
    <p:extLst>
      <p:ext uri="{BB962C8B-B14F-4D97-AF65-F5344CB8AC3E}">
        <p14:creationId xmlns:p14="http://schemas.microsoft.com/office/powerpoint/2010/main" val="221361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83569" y="1844824"/>
            <a:ext cx="8064896" cy="4281339"/>
          </a:xfrm>
        </p:spPr>
        <p:txBody>
          <a:bodyPr>
            <a:normAutofit/>
          </a:bodyPr>
          <a:lstStyle/>
          <a:p>
            <a:r>
              <a:rPr lang="nl-NL" sz="3200"/>
              <a:t>Onderwijsbehoeften goed in beeld krijgen:</a:t>
            </a:r>
          </a:p>
          <a:p>
            <a:endParaRPr lang="nl-NL"/>
          </a:p>
          <a:p>
            <a:r>
              <a:rPr lang="nl-NL"/>
              <a:t>Kinderen volgen in hun ontwikkeling tijdens de hele basisschoolperiode:</a:t>
            </a:r>
          </a:p>
          <a:p>
            <a:pPr lvl="2"/>
            <a:r>
              <a:rPr lang="nl-NL"/>
              <a:t>Cognitief: observaties, toetsen methode, toetsen LVS (cito)</a:t>
            </a:r>
          </a:p>
          <a:p>
            <a:pPr lvl="2"/>
            <a:r>
              <a:rPr lang="nl-NL"/>
              <a:t>Sociaal/emotioneel: observaties, gesprekjes, SAQI (najaar en voorjaar)</a:t>
            </a:r>
          </a:p>
          <a:p>
            <a:r>
              <a:rPr lang="nl-NL"/>
              <a:t>(Rapport)gesprekken met ouders</a:t>
            </a:r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Een passende plek </a:t>
            </a:r>
            <a:br>
              <a:rPr lang="nl-NL"/>
            </a:br>
            <a:r>
              <a:rPr lang="nl-NL" sz="3200"/>
              <a:t>Hoe vinden we die?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01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lvl="0"/>
            <a:r>
              <a:rPr lang="nl-NL"/>
              <a:t>Het potloodadvies:</a:t>
            </a:r>
          </a:p>
          <a:p>
            <a:pPr lvl="2"/>
            <a:r>
              <a:rPr lang="nl-NL"/>
              <a:t>Een voorlopig advies gegeven door leerkrachten groep 7, IB en directie.</a:t>
            </a:r>
          </a:p>
          <a:p>
            <a:pPr lvl="2"/>
            <a:r>
              <a:rPr lang="nl-NL"/>
              <a:t>Kijken naar cito leerlingvolgsysteem, methodetoetsen, sociaal/emotionele ontwikkeling (SAQI), </a:t>
            </a:r>
            <a:r>
              <a:rPr lang="nl-NL" err="1"/>
              <a:t>kindkenmerken</a:t>
            </a:r>
            <a:endParaRPr lang="nl-NL"/>
          </a:p>
          <a:p>
            <a:pPr lvl="0"/>
            <a:r>
              <a:rPr lang="nl-NL"/>
              <a:t>Onderwijsbehoeften nogmaals duidelijk weergeven in overdracht naar groep 8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Groep 7</a:t>
            </a:r>
          </a:p>
        </p:txBody>
      </p:sp>
    </p:spTree>
    <p:extLst>
      <p:ext uri="{BB962C8B-B14F-4D97-AF65-F5344CB8AC3E}">
        <p14:creationId xmlns:p14="http://schemas.microsoft.com/office/powerpoint/2010/main" val="138914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67833" y="1659794"/>
            <a:ext cx="7408333" cy="5184576"/>
          </a:xfrm>
        </p:spPr>
        <p:txBody>
          <a:bodyPr>
            <a:noAutofit/>
          </a:bodyPr>
          <a:lstStyle/>
          <a:p>
            <a:r>
              <a:rPr lang="nl-NL" sz="2000"/>
              <a:t>VO avond.</a:t>
            </a:r>
          </a:p>
          <a:p>
            <a:r>
              <a:rPr lang="nl-NL" sz="2000"/>
              <a:t>SAQI</a:t>
            </a:r>
          </a:p>
          <a:p>
            <a:r>
              <a:rPr lang="nl-NL" sz="2000"/>
              <a:t>Bezoek middelbare scholen met kinderen</a:t>
            </a:r>
          </a:p>
          <a:p>
            <a:r>
              <a:rPr lang="nl-NL" sz="2000"/>
              <a:t>M8 </a:t>
            </a:r>
            <a:r>
              <a:rPr lang="nl-NL" sz="2000" err="1"/>
              <a:t>toetsronde</a:t>
            </a:r>
            <a:endParaRPr lang="nl-NL" sz="2000"/>
          </a:p>
          <a:p>
            <a:r>
              <a:rPr lang="nl-NL" sz="2000"/>
              <a:t>Definitief advies (gegeven door leerkrachten groep 8, IB en directie) </a:t>
            </a:r>
          </a:p>
          <a:p>
            <a:r>
              <a:rPr lang="nl-NL" sz="2000"/>
              <a:t>Adviesgesprekken met ouders én kinderen (geen tweede rapportgesprek)</a:t>
            </a:r>
          </a:p>
          <a:p>
            <a:r>
              <a:rPr lang="nl-NL" sz="2000"/>
              <a:t>Vaststellen onderwijsbehoeften in DOD (digitaal overdrachtsdossier)</a:t>
            </a:r>
          </a:p>
          <a:p>
            <a:pPr marL="881697" lvl="4" indent="-274320"/>
            <a:r>
              <a:rPr lang="nl-NL" sz="1800"/>
              <a:t>Indien nodig </a:t>
            </a:r>
            <a:r>
              <a:rPr lang="nl-NL" sz="1800" err="1"/>
              <a:t>vooraanmelden</a:t>
            </a:r>
            <a:r>
              <a:rPr lang="nl-NL" sz="1800"/>
              <a:t> op VO</a:t>
            </a:r>
            <a:endParaRPr lang="nl-NL" sz="2000"/>
          </a:p>
          <a:p>
            <a:r>
              <a:rPr lang="nl-NL" sz="2000"/>
              <a:t>Aanmelden op VO</a:t>
            </a:r>
          </a:p>
          <a:p>
            <a:pPr marL="627063" lvl="2" indent="0">
              <a:buNone/>
            </a:pPr>
            <a:endParaRPr lang="nl-NL" sz="180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/>
              <a:t>Groep 8</a:t>
            </a:r>
          </a:p>
        </p:txBody>
      </p:sp>
    </p:spTree>
    <p:extLst>
      <p:ext uri="{BB962C8B-B14F-4D97-AF65-F5344CB8AC3E}">
        <p14:creationId xmlns:p14="http://schemas.microsoft.com/office/powerpoint/2010/main" val="394805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/>
              <a:t>Eindtoets Route 8  </a:t>
            </a:r>
          </a:p>
          <a:p>
            <a:pPr lvl="0"/>
            <a:endParaRPr lang="nl-NL"/>
          </a:p>
          <a:p>
            <a:pPr lvl="0"/>
            <a:r>
              <a:rPr lang="nl-NL"/>
              <a:t>Bij hogere score advies heroverwegen </a:t>
            </a:r>
            <a:r>
              <a:rPr lang="nl-NL" sz="2000"/>
              <a:t>(hoeft niet altijd een aanpassing tot gevolg te hebben)</a:t>
            </a:r>
          </a:p>
          <a:p>
            <a:pPr lvl="0"/>
            <a:r>
              <a:rPr lang="nl-NL"/>
              <a:t>Leerkracht groep 8 spreekt kinderen door met het VO</a:t>
            </a:r>
          </a:p>
          <a:p>
            <a:pPr lvl="0"/>
            <a:endParaRPr lang="nl-NL"/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Vervolg groep 8</a:t>
            </a:r>
          </a:p>
        </p:txBody>
      </p:sp>
      <p:sp>
        <p:nvSpPr>
          <p:cNvPr id="4" name="5-puntige ster 3">
            <a:hlinkClick r:id="rId2" action="ppaction://hlinksldjump"/>
          </p:cNvPr>
          <p:cNvSpPr/>
          <p:nvPr/>
        </p:nvSpPr>
        <p:spPr>
          <a:xfrm>
            <a:off x="3913727" y="2564904"/>
            <a:ext cx="648072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>
            <a:hlinkClick r:id="rId3" action="ppaction://hlinksldjump"/>
          </p:cNvPr>
          <p:cNvSpPr/>
          <p:nvPr/>
        </p:nvSpPr>
        <p:spPr>
          <a:xfrm>
            <a:off x="5292080" y="5229200"/>
            <a:ext cx="151216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60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1188" y="1149781"/>
            <a:ext cx="7408862" cy="40016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Op zoek naar eindtoets die beter aansluit bij onze visie op goed onderwijs: route 8</a:t>
            </a:r>
            <a:endParaRPr lang="nl-NL">
              <a:solidFill>
                <a:schemeClr val="tx1"/>
              </a:solidFill>
            </a:endParaRPr>
          </a:p>
          <a:p>
            <a:r>
              <a:rPr lang="NL-NL"/>
              <a:t>Adaptief: ieder kind bewandelt zijn eigen route door de toets</a:t>
            </a:r>
          </a:p>
          <a:p>
            <a:r>
              <a:rPr lang="NL-NL"/>
              <a:t>Digitaal</a:t>
            </a:r>
          </a:p>
          <a:p>
            <a:r>
              <a:rPr lang="NL-NL">
                <a:solidFill>
                  <a:srgbClr val="073E87"/>
                </a:solidFill>
              </a:rPr>
              <a:t>In het lokaal van groep 8C (Maike en Carine) krijgt u hier meer informatie over.</a:t>
            </a:r>
            <a:endParaRPr lang="nl-NL">
              <a:solidFill>
                <a:srgbClr val="073E87"/>
              </a:solidFill>
            </a:endParaRPr>
          </a:p>
          <a:p>
            <a:endParaRPr lang="nl-NL"/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8425" y="85725"/>
            <a:ext cx="8229600" cy="1150132"/>
          </a:xfrm>
        </p:spPr>
        <p:txBody>
          <a:bodyPr/>
          <a:lstStyle/>
          <a:p>
            <a:r>
              <a:rPr lang="NL-NL"/>
              <a:t>Eindtoets Route 8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000" y="4015843"/>
            <a:ext cx="4522763" cy="2624670"/>
          </a:xfrm>
          <a:prstGeom prst="rect">
            <a:avLst/>
          </a:prstGeom>
        </p:spPr>
      </p:pic>
      <p:sp>
        <p:nvSpPr>
          <p:cNvPr id="5" name="Pijl-links 4">
            <a:hlinkClick r:id="rId3" action="ppaction://hlinksldjump"/>
          </p:cNvPr>
          <p:cNvSpPr/>
          <p:nvPr/>
        </p:nvSpPr>
        <p:spPr>
          <a:xfrm>
            <a:off x="1256714" y="5526688"/>
            <a:ext cx="648072" cy="5097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55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nl-NL"/>
              <a:t>Okt:			</a:t>
            </a:r>
            <a:r>
              <a:rPr lang="nl-NL" err="1"/>
              <a:t>Info-avond</a:t>
            </a:r>
            <a:r>
              <a:rPr lang="nl-NL"/>
              <a:t> VO</a:t>
            </a:r>
          </a:p>
          <a:p>
            <a:r>
              <a:rPr lang="nl-NL"/>
              <a:t>Nov:			tijdens rapportgesprek 				vooraanmelders in beeld krijgen</a:t>
            </a:r>
          </a:p>
          <a:p>
            <a:r>
              <a:rPr lang="nl-NL"/>
              <a:t>Dec/jan:		scholen bezoeken</a:t>
            </a:r>
          </a:p>
          <a:p>
            <a:r>
              <a:rPr lang="nl-NL"/>
              <a:t>Dec:			SAQI</a:t>
            </a:r>
          </a:p>
          <a:p>
            <a:r>
              <a:rPr lang="nl-NL"/>
              <a:t>Jan:			M8 toetsen</a:t>
            </a:r>
          </a:p>
          <a:p>
            <a:r>
              <a:rPr lang="nl-NL"/>
              <a:t>Eind jan:		DOD vooraanmelders mee aan 			ouders</a:t>
            </a:r>
          </a:p>
          <a:p>
            <a:r>
              <a:rPr lang="nl-NL"/>
              <a:t>30 jan- 3 feb:	vooraanmelding VO</a:t>
            </a:r>
          </a:p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Tijdpad</a:t>
            </a:r>
          </a:p>
        </p:txBody>
      </p:sp>
    </p:spTree>
    <p:extLst>
      <p:ext uri="{BB962C8B-B14F-4D97-AF65-F5344CB8AC3E}">
        <p14:creationId xmlns:p14="http://schemas.microsoft.com/office/powerpoint/2010/main" val="91899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nl-NL"/>
              <a:t>13- 17 feb:			adviesgesprekken</a:t>
            </a:r>
          </a:p>
          <a:p>
            <a:r>
              <a:rPr lang="nl-NL"/>
              <a:t>Eind feb/maart:		DOD mee naar huis</a:t>
            </a:r>
          </a:p>
          <a:p>
            <a:r>
              <a:rPr lang="nl-NL"/>
              <a:t>6- 10 maart:			aanmeldingsweek</a:t>
            </a:r>
          </a:p>
          <a:p>
            <a:r>
              <a:rPr lang="nl-NL"/>
              <a:t>Mei week 19		Route 8</a:t>
            </a:r>
          </a:p>
          <a:p>
            <a:r>
              <a:rPr lang="nl-NL"/>
              <a:t>Mei:				uitslag Route 8</a:t>
            </a:r>
          </a:p>
          <a:p>
            <a:r>
              <a:rPr lang="nl-NL"/>
              <a:t>Mei:				eventueel heroverwegen 				advies</a:t>
            </a:r>
          </a:p>
          <a:p>
            <a:r>
              <a:rPr lang="nl-NL"/>
              <a:t>Mei/juni:			doorspreken leerlingen VO</a:t>
            </a:r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Vervolg tijdpad</a:t>
            </a:r>
          </a:p>
        </p:txBody>
      </p:sp>
    </p:spTree>
    <p:extLst>
      <p:ext uri="{BB962C8B-B14F-4D97-AF65-F5344CB8AC3E}">
        <p14:creationId xmlns:p14="http://schemas.microsoft.com/office/powerpoint/2010/main" val="2837999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Golfvorm</vt:lpstr>
      <vt:lpstr>PO-VO traject</vt:lpstr>
      <vt:lpstr>Voortgezet onderwijs maakt ook de stap naar passend onderwijs</vt:lpstr>
      <vt:lpstr>Een passende plek  Hoe vinden we die?</vt:lpstr>
      <vt:lpstr>Groep 7</vt:lpstr>
      <vt:lpstr>Groep 8</vt:lpstr>
      <vt:lpstr>Vervolg groep 8</vt:lpstr>
      <vt:lpstr>Eindtoets Route 8</vt:lpstr>
      <vt:lpstr>Tijdpad</vt:lpstr>
      <vt:lpstr>Vervolg tijdpad</vt:lpstr>
      <vt:lpstr>Handige websites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PO-VO traject</dc:title>
  <cp:revision>1</cp:revision>
  <dcterms:modified xsi:type="dcterms:W3CDTF">2016-10-20T09:10:16Z</dcterms:modified>
</cp:coreProperties>
</file>