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notesMasterIdLst>
    <p:notesMasterId r:id="rId7"/>
  </p:notesMasterIdLst>
  <p:sldIdLst>
    <p:sldId id="314" r:id="rId2"/>
    <p:sldId id="316" r:id="rId3"/>
    <p:sldId id="315" r:id="rId4"/>
    <p:sldId id="317" r:id="rId5"/>
    <p:sldId id="318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4B32"/>
    <a:srgbClr val="005E5D"/>
    <a:srgbClr val="E782A9"/>
    <a:srgbClr val="514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003FE-FC70-4147-88F7-DC17165CAFD0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7E116-DF42-4C66-833F-D9DFC0F871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8389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6F0C-5A82-431B-9261-FA02DE903021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AB44-E530-45EC-8FB2-C438E990DF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633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6F0C-5A82-431B-9261-FA02DE903021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AB44-E530-45EC-8FB2-C438E990DF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461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6F0C-5A82-431B-9261-FA02DE903021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AB44-E530-45EC-8FB2-C438E990DF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1990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109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3530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9616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067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6F0C-5A82-431B-9261-FA02DE903021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AB44-E530-45EC-8FB2-C438E990DF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1270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6F0C-5A82-431B-9261-FA02DE903021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AB44-E530-45EC-8FB2-C438E990DF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3837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6F0C-5A82-431B-9261-FA02DE903021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AB44-E530-45EC-8FB2-C438E990DF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791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6F0C-5A82-431B-9261-FA02DE903021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AB44-E530-45EC-8FB2-C438E990DF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200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6F0C-5A82-431B-9261-FA02DE903021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AB44-E530-45EC-8FB2-C438E990DF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9378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6F0C-5A82-431B-9261-FA02DE903021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AB44-E530-45EC-8FB2-C438E990DF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8250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6F0C-5A82-431B-9261-FA02DE903021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AB44-E530-45EC-8FB2-C438E990DF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672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6F0C-5A82-431B-9261-FA02DE903021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AB44-E530-45EC-8FB2-C438E990DF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219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E6F0C-5A82-431B-9261-FA02DE903021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CAB44-E530-45EC-8FB2-C438E990DF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3978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9" r:id="rId12"/>
    <p:sldLayoutId id="2147483780" r:id="rId13"/>
    <p:sldLayoutId id="2147483781" r:id="rId14"/>
    <p:sldLayoutId id="2147483661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4B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el 1">
            <a:extLst>
              <a:ext uri="{FF2B5EF4-FFF2-40B4-BE49-F238E27FC236}">
                <a16:creationId xmlns:a16="http://schemas.microsoft.com/office/drawing/2014/main" id="{CFAAE5AD-C0AC-40F9-A5B7-5C76A743F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339" y="1398364"/>
            <a:ext cx="10901322" cy="1501775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nl-NL" altLang="en-US" sz="1000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nl-NL" altLang="en-US" sz="1000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nl-NL" altLang="en-US" sz="10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Leesoffensief De Schelp – groep 3 – 4</a:t>
            </a:r>
          </a:p>
          <a:p>
            <a:pPr eaLnBrk="1" hangingPunct="1">
              <a:lnSpc>
                <a:spcPct val="90000"/>
              </a:lnSpc>
            </a:pPr>
            <a:endParaRPr lang="nl-NL" altLang="en-US" sz="1000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nl-NL" altLang="en-US" sz="8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Welkom ouders en kinderen</a:t>
            </a:r>
            <a:endParaRPr lang="en-US" alt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681420" y="6233651"/>
            <a:ext cx="2031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138" y="5896065"/>
            <a:ext cx="1960918" cy="577594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3135BB06-3209-4B85-8700-1930F48501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8682" y="1920728"/>
            <a:ext cx="4298943" cy="138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817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4B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el 1">
            <a:extLst>
              <a:ext uri="{FF2B5EF4-FFF2-40B4-BE49-F238E27FC236}">
                <a16:creationId xmlns:a16="http://schemas.microsoft.com/office/drawing/2014/main" id="{CFAAE5AD-C0AC-40F9-A5B7-5C76A743F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339" y="1398364"/>
            <a:ext cx="10901322" cy="1501775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nl-NL" altLang="en-US" sz="1000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3600" dirty="0">
                <a:solidFill>
                  <a:schemeClr val="bg1">
                    <a:lumMod val="9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Kinderen die elke dag thuis lezen, leren beter lezen.</a:t>
            </a:r>
          </a:p>
          <a:p>
            <a:r>
              <a:rPr lang="nl-NL" sz="3600" dirty="0">
                <a:solidFill>
                  <a:schemeClr val="bg1">
                    <a:lumMod val="9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Kinderen die goed lezen, doen het beter op school.</a:t>
            </a:r>
          </a:p>
          <a:p>
            <a:endParaRPr lang="nl-NL" sz="28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2800" dirty="0">
                <a:solidFill>
                  <a:schemeClr val="bg1">
                    <a:lumMod val="9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nl-NL" sz="28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kunt </a:t>
            </a:r>
            <a:r>
              <a:rPr lang="nl-NL" sz="2800" dirty="0">
                <a:solidFill>
                  <a:schemeClr val="bg1">
                    <a:lumMod val="9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uw</a:t>
            </a:r>
            <a:r>
              <a:rPr lang="nl-NL" sz="28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kind </a:t>
            </a:r>
            <a:r>
              <a:rPr lang="nl-NL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helpen</a:t>
            </a:r>
            <a:r>
              <a:rPr lang="nl-NL" sz="28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om thuis lekker veel te lezen:</a:t>
            </a:r>
          </a:p>
          <a:p>
            <a:r>
              <a:rPr lang="nl-NL" sz="28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nl-NL" sz="2800" b="1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nl-NL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Zorg dat samen lezen gezellig is</a:t>
            </a:r>
          </a:p>
          <a:p>
            <a:r>
              <a:rPr lang="nl-NL" sz="28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nl-NL" sz="2800" b="1" dirty="0">
                <a:solidFill>
                  <a:schemeClr val="bg1">
                    <a:lumMod val="9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nl-NL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Lees elke dag  minimaal 15 minuten thuis</a:t>
            </a:r>
            <a:r>
              <a:rPr lang="nl-NL" sz="28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Maak er een vast moment van.</a:t>
            </a:r>
          </a:p>
          <a:p>
            <a:endParaRPr lang="nl-NL" sz="2800" dirty="0">
              <a:solidFill>
                <a:schemeClr val="bg1">
                  <a:lumMod val="9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28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 </a:t>
            </a:r>
            <a:r>
              <a:rPr lang="nl-NL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Geef je kind complimenten als het zelf leest</a:t>
            </a:r>
            <a:r>
              <a:rPr lang="nl-NL" sz="28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nl-NL" sz="18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681420" y="6233651"/>
            <a:ext cx="2031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138" y="5896065"/>
            <a:ext cx="1960918" cy="577594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77343A12-B486-4044-8C74-824483588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4042" y="1943444"/>
            <a:ext cx="2545083" cy="1913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212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4B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el 1">
            <a:extLst>
              <a:ext uri="{FF2B5EF4-FFF2-40B4-BE49-F238E27FC236}">
                <a16:creationId xmlns:a16="http://schemas.microsoft.com/office/drawing/2014/main" id="{CFAAE5AD-C0AC-40F9-A5B7-5C76A743F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339" y="1398364"/>
            <a:ext cx="10901322" cy="1501775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nl-NL" altLang="en-US" sz="1000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2800" dirty="0">
                <a:solidFill>
                  <a:schemeClr val="bg1">
                    <a:lumMod val="9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nl-NL" sz="28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kind mag gerust nog een fout maken</a:t>
            </a:r>
            <a:r>
              <a:rPr lang="nl-NL" sz="2800" b="1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nl-NL" sz="28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nl-NL" sz="28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28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Zorg voor</a:t>
            </a:r>
            <a:r>
              <a:rPr lang="nl-NL" sz="2800" b="1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rust rondom het lezen</a:t>
            </a:r>
            <a:r>
              <a:rPr lang="nl-NL" sz="28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radio, telefoon en tv op stil.</a:t>
            </a:r>
          </a:p>
          <a:p>
            <a:endParaRPr lang="nl-NL" sz="2800" dirty="0">
              <a:solidFill>
                <a:schemeClr val="bg1">
                  <a:lumMod val="9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28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Zorg dat je </a:t>
            </a:r>
            <a:r>
              <a:rPr lang="nl-NL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altijd boekjes in huis</a:t>
            </a:r>
            <a:r>
              <a:rPr lang="nl-NL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8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hebt voor je kind, </a:t>
            </a:r>
            <a:r>
              <a:rPr lang="nl-NL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boekenplankje bij het bed</a:t>
            </a:r>
            <a:r>
              <a:rPr lang="nl-NL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8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je kind en </a:t>
            </a:r>
            <a:r>
              <a:rPr lang="nl-NL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leeslampje</a:t>
            </a:r>
            <a:r>
              <a:rPr lang="nl-NL" sz="28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endParaRPr lang="nl-NL" sz="28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28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nl-NL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Praat samen over het boek of het verhaal dat je leest</a:t>
            </a:r>
            <a:r>
              <a:rPr lang="nl-NL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nl-NL" sz="28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vond je spannend of grappig?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681420" y="6233651"/>
            <a:ext cx="2031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138" y="5896065"/>
            <a:ext cx="1960918" cy="577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19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4B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el 1">
            <a:extLst>
              <a:ext uri="{FF2B5EF4-FFF2-40B4-BE49-F238E27FC236}">
                <a16:creationId xmlns:a16="http://schemas.microsoft.com/office/drawing/2014/main" id="{CFAAE5AD-C0AC-40F9-A5B7-5C76A743F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339" y="1398364"/>
            <a:ext cx="10901322" cy="1501775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nl-NL" altLang="en-US" sz="1000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28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681420" y="6233651"/>
            <a:ext cx="2031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138" y="5896065"/>
            <a:ext cx="1960918" cy="577594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FA808F4D-141A-4306-BE9E-999512057060}"/>
              </a:ext>
            </a:extLst>
          </p:cNvPr>
          <p:cNvSpPr txBox="1"/>
          <p:nvPr/>
        </p:nvSpPr>
        <p:spPr>
          <a:xfrm>
            <a:off x="1254641" y="859156"/>
            <a:ext cx="96827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bg1">
                    <a:lumMod val="95000"/>
                  </a:schemeClr>
                </a:solidFill>
              </a:rPr>
              <a:t>Tip:</a:t>
            </a:r>
          </a:p>
          <a:p>
            <a:endParaRPr lang="nl-NL" sz="2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l-NL" sz="2400" dirty="0">
                <a:solidFill>
                  <a:schemeClr val="bg1">
                    <a:lumMod val="95000"/>
                  </a:schemeClr>
                </a:solidFill>
              </a:rPr>
              <a:t>Lees een paar keer dezelfde tekst: herhalen helpt</a:t>
            </a:r>
          </a:p>
          <a:p>
            <a:endParaRPr lang="nl-NL" sz="2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l-NL" sz="2400" dirty="0">
                <a:solidFill>
                  <a:schemeClr val="bg1">
                    <a:lumMod val="95000"/>
                  </a:schemeClr>
                </a:solidFill>
              </a:rPr>
              <a:t>Leesfilmpjes kijken en luisterboeken zijn mooie aanvullingen</a:t>
            </a:r>
          </a:p>
          <a:p>
            <a:endParaRPr lang="nl-NL" sz="2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l-NL" sz="2400" dirty="0">
                <a:solidFill>
                  <a:schemeClr val="bg1">
                    <a:lumMod val="95000"/>
                  </a:schemeClr>
                </a:solidFill>
              </a:rPr>
              <a:t>Als je tv kijkt, kies dan voor het Klokhuis en Het jeugdjournaal</a:t>
            </a:r>
          </a:p>
          <a:p>
            <a:endParaRPr lang="nl-NL" sz="2400" dirty="0">
              <a:solidFill>
                <a:schemeClr val="bg1">
                  <a:lumMod val="95000"/>
                </a:schemeClr>
              </a:solidFill>
            </a:endParaRPr>
          </a:p>
          <a:p>
            <a:endParaRPr lang="nl-NL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437372A-A1E5-4F3F-9AEF-3F9F9D9F70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4641" y="4579663"/>
            <a:ext cx="1749654" cy="1759945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5DB7364E-32D3-4696-B5BD-0DF3479AD3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5132" y="4579663"/>
            <a:ext cx="1759944" cy="175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161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4B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el 1">
            <a:extLst>
              <a:ext uri="{FF2B5EF4-FFF2-40B4-BE49-F238E27FC236}">
                <a16:creationId xmlns:a16="http://schemas.microsoft.com/office/drawing/2014/main" id="{CFAAE5AD-C0AC-40F9-A5B7-5C76A743F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339" y="1398364"/>
            <a:ext cx="10901322" cy="1501775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nl-NL" altLang="en-US" sz="1000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28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681420" y="6233651"/>
            <a:ext cx="2031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138" y="5896065"/>
            <a:ext cx="1960918" cy="577594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FA808F4D-141A-4306-BE9E-999512057060}"/>
              </a:ext>
            </a:extLst>
          </p:cNvPr>
          <p:cNvSpPr txBox="1"/>
          <p:nvPr/>
        </p:nvSpPr>
        <p:spPr>
          <a:xfrm>
            <a:off x="1254641" y="859156"/>
            <a:ext cx="96827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bg1">
                    <a:lumMod val="95000"/>
                  </a:schemeClr>
                </a:solidFill>
              </a:rPr>
              <a:t>Bibliotheekboeken lenen:</a:t>
            </a:r>
          </a:p>
          <a:p>
            <a:endParaRPr lang="nl-NL" sz="2400" dirty="0">
              <a:solidFill>
                <a:schemeClr val="bg1">
                  <a:lumMod val="9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nl-NL" sz="2400" dirty="0">
                <a:solidFill>
                  <a:schemeClr val="bg1">
                    <a:lumMod val="95000"/>
                  </a:schemeClr>
                </a:solidFill>
              </a:rPr>
              <a:t>Je mag de bibliotheekboeken mee naar huis nemen</a:t>
            </a:r>
          </a:p>
          <a:p>
            <a:pPr marL="342900" indent="-342900">
              <a:buFontTx/>
              <a:buChar char="-"/>
            </a:pPr>
            <a:r>
              <a:rPr lang="nl-NL" sz="2400" dirty="0">
                <a:solidFill>
                  <a:schemeClr val="bg1">
                    <a:lumMod val="95000"/>
                  </a:schemeClr>
                </a:solidFill>
              </a:rPr>
              <a:t>Twee weken lenen en dan ruilen</a:t>
            </a:r>
          </a:p>
          <a:p>
            <a:pPr marL="342900" indent="-342900">
              <a:buFontTx/>
              <a:buChar char="-"/>
            </a:pPr>
            <a:r>
              <a:rPr lang="nl-NL" sz="2400" dirty="0">
                <a:solidFill>
                  <a:schemeClr val="bg1">
                    <a:lumMod val="95000"/>
                  </a:schemeClr>
                </a:solidFill>
              </a:rPr>
              <a:t>Na school is de bibliotheek open</a:t>
            </a:r>
          </a:p>
          <a:p>
            <a:pPr marL="342900" indent="-342900">
              <a:buFontTx/>
              <a:buChar char="-"/>
            </a:pPr>
            <a:r>
              <a:rPr lang="nl-NL" sz="2400" dirty="0">
                <a:solidFill>
                  <a:schemeClr val="bg1">
                    <a:lumMod val="95000"/>
                  </a:schemeClr>
                </a:solidFill>
              </a:rPr>
              <a:t>De bibliotheek werkt eenvoudig, zelf bediening</a:t>
            </a:r>
          </a:p>
          <a:p>
            <a:pPr marL="342900" indent="-342900">
              <a:buFontTx/>
              <a:buChar char="-"/>
            </a:pPr>
            <a:endParaRPr lang="nl-NL" sz="2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l-NL" sz="2400" dirty="0">
                <a:solidFill>
                  <a:schemeClr val="bg1">
                    <a:lumMod val="95000"/>
                  </a:schemeClr>
                </a:solidFill>
              </a:rPr>
              <a:t>Veel succes!</a:t>
            </a:r>
          </a:p>
          <a:p>
            <a:endParaRPr lang="nl-NL" sz="2400" dirty="0">
              <a:solidFill>
                <a:schemeClr val="bg1">
                  <a:lumMod val="95000"/>
                </a:schemeClr>
              </a:solidFill>
            </a:endParaRPr>
          </a:p>
          <a:p>
            <a:endParaRPr lang="nl-NL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FBE6F24-A6B5-4D46-B6E3-F30C64272F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0998" y="3260678"/>
            <a:ext cx="3136918" cy="313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336474"/>
      </p:ext>
    </p:extLst>
  </p:cSld>
  <p:clrMapOvr>
    <a:masterClrMapping/>
  </p:clrMapOvr>
</p:sld>
</file>

<file path=ppt/theme/theme1.xml><?xml version="1.0" encoding="utf-8"?>
<a:theme xmlns:a="http://schemas.openxmlformats.org/drawingml/2006/main" name="bieb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-Sjabloon-2019-kleurrijk-nieuwestijl-a" id="{8C267C4F-4545-4FFF-8CF1-DF3A44A3E23D}" vid="{D8D12937-2591-4D05-8E82-E6AB7FB759E9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46</TotalTime>
  <Words>233</Words>
  <Application>Microsoft Office PowerPoint</Application>
  <PresentationFormat>Breedbeeld</PresentationFormat>
  <Paragraphs>58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bieb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Arjan</dc:creator>
  <cp:lastModifiedBy>Arjan</cp:lastModifiedBy>
  <cp:revision>6</cp:revision>
  <dcterms:created xsi:type="dcterms:W3CDTF">2023-03-01T13:45:59Z</dcterms:created>
  <dcterms:modified xsi:type="dcterms:W3CDTF">2023-03-07T12:51:02Z</dcterms:modified>
</cp:coreProperties>
</file>