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  <p:sldMasterId id="2147483666" r:id="rId6"/>
    <p:sldMasterId id="2147483675" r:id="rId7"/>
  </p:sldMasterIdLst>
  <p:notesMasterIdLst>
    <p:notesMasterId r:id="rId45"/>
  </p:notesMasterIdLst>
  <p:sldIdLst>
    <p:sldId id="256" r:id="rId8"/>
    <p:sldId id="271" r:id="rId9"/>
    <p:sldId id="258" r:id="rId10"/>
    <p:sldId id="259" r:id="rId11"/>
    <p:sldId id="261" r:id="rId12"/>
    <p:sldId id="278" r:id="rId13"/>
    <p:sldId id="298" r:id="rId14"/>
    <p:sldId id="274" r:id="rId15"/>
    <p:sldId id="299" r:id="rId16"/>
    <p:sldId id="264" r:id="rId17"/>
    <p:sldId id="296" r:id="rId18"/>
    <p:sldId id="269" r:id="rId19"/>
    <p:sldId id="293" r:id="rId20"/>
    <p:sldId id="305" r:id="rId21"/>
    <p:sldId id="306" r:id="rId22"/>
    <p:sldId id="304" r:id="rId23"/>
    <p:sldId id="310" r:id="rId24"/>
    <p:sldId id="272" r:id="rId25"/>
    <p:sldId id="273" r:id="rId26"/>
    <p:sldId id="303" r:id="rId27"/>
    <p:sldId id="311" r:id="rId28"/>
    <p:sldId id="280" r:id="rId29"/>
    <p:sldId id="294" r:id="rId30"/>
    <p:sldId id="292" r:id="rId31"/>
    <p:sldId id="302" r:id="rId32"/>
    <p:sldId id="297" r:id="rId33"/>
    <p:sldId id="300" r:id="rId34"/>
    <p:sldId id="289" r:id="rId35"/>
    <p:sldId id="267" r:id="rId36"/>
    <p:sldId id="285" r:id="rId37"/>
    <p:sldId id="279" r:id="rId38"/>
    <p:sldId id="312" r:id="rId39"/>
    <p:sldId id="260" r:id="rId40"/>
    <p:sldId id="262" r:id="rId41"/>
    <p:sldId id="313" r:id="rId42"/>
    <p:sldId id="307" r:id="rId43"/>
    <p:sldId id="284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leppens" initials="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05"/>
    <a:srgbClr val="CC0099"/>
    <a:srgbClr val="CC00CC"/>
    <a:srgbClr val="CC3399"/>
    <a:srgbClr val="D60093"/>
    <a:srgbClr val="D60052"/>
    <a:srgbClr val="BC0048"/>
    <a:srgbClr val="FFFFFF"/>
    <a:srgbClr val="C3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9DD46-EEB9-4143-A0B7-79D633244FAB}" v="9" dt="2025-01-28T13:38:11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 autoAdjust="0"/>
    <p:restoredTop sz="85352" autoAdjust="0"/>
  </p:normalViewPr>
  <p:slideViewPr>
    <p:cSldViewPr showGuides="1">
      <p:cViewPr varScale="1">
        <p:scale>
          <a:sx n="58" d="100"/>
          <a:sy n="58" d="100"/>
        </p:scale>
        <p:origin x="186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9BCE8-B4AF-4471-AF8F-1555E05F6E9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F603E35-A548-4F47-88D3-862F3888BE20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NL" sz="3200" dirty="0">
              <a:latin typeface="Arial" panose="020B0604020202020204" pitchFamily="34" charset="0"/>
              <a:cs typeface="Arial" panose="020B0604020202020204" pitchFamily="34" charset="0"/>
            </a:rPr>
            <a:t>De 3master</a:t>
          </a:r>
        </a:p>
      </dgm:t>
    </dgm:pt>
    <dgm:pt modelId="{F77DEA53-1FAB-47CF-9DD2-40D052499B1C}" type="parTrans" cxnId="{3DBD0423-DEC0-4102-9BF7-CA62E684B7C3}">
      <dgm:prSet/>
      <dgm:spPr/>
      <dgm:t>
        <a:bodyPr/>
        <a:lstStyle/>
        <a:p>
          <a:endParaRPr lang="nl-NL"/>
        </a:p>
      </dgm:t>
    </dgm:pt>
    <dgm:pt modelId="{D4654393-E5A6-46B0-B17F-51682ECB7DAA}" type="sibTrans" cxnId="{3DBD0423-DEC0-4102-9BF7-CA62E684B7C3}">
      <dgm:prSet/>
      <dgm:spPr/>
      <dgm:t>
        <a:bodyPr/>
        <a:lstStyle/>
        <a:p>
          <a:endParaRPr lang="nl-NL"/>
        </a:p>
      </dgm:t>
    </dgm:pt>
    <dgm:pt modelId="{26AF6BA9-D811-4792-A30B-B6EEF5647519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lager onderwijs Tielen</a:t>
          </a:r>
        </a:p>
      </dgm:t>
    </dgm:pt>
    <dgm:pt modelId="{A946E9EE-E267-4CB4-8452-38FEB50B5429}" type="parTrans" cxnId="{6882DE9C-112F-47DF-8195-7C1D005BB816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NL"/>
        </a:p>
      </dgm:t>
    </dgm:pt>
    <dgm:pt modelId="{3B9075D3-2738-4B8B-9561-E80F0548CC31}" type="sibTrans" cxnId="{6882DE9C-112F-47DF-8195-7C1D005BB816}">
      <dgm:prSet/>
      <dgm:spPr/>
      <dgm:t>
        <a:bodyPr/>
        <a:lstStyle/>
        <a:p>
          <a:endParaRPr lang="nl-NL"/>
        </a:p>
      </dgm:t>
    </dgm:pt>
    <dgm:pt modelId="{67D6DBDA-8373-4A17-9E14-68ECFB3A8661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lager onderwijs Herentals</a:t>
          </a:r>
          <a:endParaRPr lang="nl-N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631F0-8507-4BE4-A92C-00B8477C983F}" type="parTrans" cxnId="{34379618-AF3D-46D6-9B07-8FD050A8EE82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NL"/>
        </a:p>
      </dgm:t>
    </dgm:pt>
    <dgm:pt modelId="{1B84183F-8862-493E-9408-FDF880F6619F}" type="sibTrans" cxnId="{34379618-AF3D-46D6-9B07-8FD050A8EE82}">
      <dgm:prSet/>
      <dgm:spPr/>
      <dgm:t>
        <a:bodyPr/>
        <a:lstStyle/>
        <a:p>
          <a:endParaRPr lang="nl-NL"/>
        </a:p>
      </dgm:t>
    </dgm:pt>
    <dgm:pt modelId="{57A0E863-DB52-4C6F-849F-11BA6377C78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kleuter- en lager onderwijs Kasterlee</a:t>
          </a:r>
        </a:p>
      </dgm:t>
    </dgm:pt>
    <dgm:pt modelId="{BC7D69D1-82D7-426A-8F93-68FB7028819C}" type="parTrans" cxnId="{06180DF8-455E-47CC-B2AA-41B9E17A63F0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NL"/>
        </a:p>
      </dgm:t>
    </dgm:pt>
    <dgm:pt modelId="{4C580A52-6DE0-47E8-B25C-85AF3799711C}" type="sibTrans" cxnId="{06180DF8-455E-47CC-B2AA-41B9E17A63F0}">
      <dgm:prSet/>
      <dgm:spPr/>
      <dgm:t>
        <a:bodyPr/>
        <a:lstStyle/>
        <a:p>
          <a:endParaRPr lang="nl-NL"/>
        </a:p>
      </dgm:t>
    </dgm:pt>
    <dgm:pt modelId="{D9069522-0076-47FB-B190-9EEA70C0BAE3}">
      <dgm:prSet custT="1"/>
      <dgm:spPr>
        <a:solidFill>
          <a:schemeClr val="accent3"/>
        </a:solidFill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secundair onderwijs (</a:t>
          </a:r>
          <a:r>
            <a:rPr lang="nl-NL" sz="1800" dirty="0" err="1">
              <a:latin typeface="Arial" panose="020B0604020202020204" pitchFamily="34" charset="0"/>
              <a:cs typeface="Arial" panose="020B0604020202020204" pitchFamily="34" charset="0"/>
            </a:rPr>
            <a:t>BuSO</a:t>
          </a: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OV1/OV2/OV3 </a:t>
          </a:r>
        </a:p>
      </dgm:t>
    </dgm:pt>
    <dgm:pt modelId="{0FB14E65-EA2A-47C7-83A3-B4504EC69305}" type="parTrans" cxnId="{D24FF449-D5B6-49FA-8EE2-742FE684A043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NL"/>
        </a:p>
      </dgm:t>
    </dgm:pt>
    <dgm:pt modelId="{692C5852-236F-4A13-AC4C-D0F5AEC664B2}" type="sibTrans" cxnId="{D24FF449-D5B6-49FA-8EE2-742FE684A043}">
      <dgm:prSet/>
      <dgm:spPr/>
      <dgm:t>
        <a:bodyPr/>
        <a:lstStyle/>
        <a:p>
          <a:endParaRPr lang="nl-NL"/>
        </a:p>
      </dgm:t>
    </dgm:pt>
    <dgm:pt modelId="{62A4DB7E-DC90-4E5B-9808-A240345480B1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lager onderwijs Arendonk</a:t>
          </a:r>
        </a:p>
      </dgm:t>
    </dgm:pt>
    <dgm:pt modelId="{C729B225-16E2-451D-A4CD-C1B2C99B51D9}" type="parTrans" cxnId="{71535E21-D62F-40AC-B4B7-99DBE8CBF865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BE"/>
        </a:p>
      </dgm:t>
    </dgm:pt>
    <dgm:pt modelId="{DACD8E0F-0E56-4911-8539-30862AD6DB1E}" type="sibTrans" cxnId="{71535E21-D62F-40AC-B4B7-99DBE8CBF865}">
      <dgm:prSet/>
      <dgm:spPr/>
      <dgm:t>
        <a:bodyPr/>
        <a:lstStyle/>
        <a:p>
          <a:endParaRPr lang="nl-BE"/>
        </a:p>
      </dgm:t>
    </dgm:pt>
    <dgm:pt modelId="{6ABB79C5-C1C5-423E-B89A-D54DAB82CF3E}">
      <dgm:prSet phldrT="[Teks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MFC Beerse</a:t>
          </a:r>
          <a:b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“MADEE”</a:t>
          </a:r>
        </a:p>
      </dgm:t>
    </dgm:pt>
    <dgm:pt modelId="{255D3EE9-DCB8-47F4-B4E0-CF0AAA973F13}" type="parTrans" cxnId="{FE31FF50-E947-41C9-858C-F7947BB8B961}">
      <dgm:prSet/>
      <dgm:spPr>
        <a:ln>
          <a:noFill/>
        </a:ln>
      </dgm:spPr>
      <dgm:t>
        <a:bodyPr/>
        <a:lstStyle/>
        <a:p>
          <a:endParaRPr lang="nl-BE"/>
        </a:p>
      </dgm:t>
    </dgm:pt>
    <dgm:pt modelId="{3111D1A9-6616-456B-A08C-F91AF6DA2823}" type="sibTrans" cxnId="{FE31FF50-E947-41C9-858C-F7947BB8B961}">
      <dgm:prSet/>
      <dgm:spPr/>
      <dgm:t>
        <a:bodyPr/>
        <a:lstStyle/>
        <a:p>
          <a:endParaRPr lang="nl-BE"/>
        </a:p>
      </dgm:t>
    </dgm:pt>
    <dgm:pt modelId="{71A2FCE9-E673-4680-8B99-5110C70D7895}">
      <dgm:prSet phldrT="[Tekst]" custScaleX="275965" custScaleY="116059" custRadScaleRad="164050" custRadScaleInc="-390100"/>
      <dgm:spPr>
        <a:solidFill>
          <a:srgbClr val="CC3399"/>
        </a:solidFill>
      </dgm:spPr>
      <dgm:t>
        <a:bodyPr/>
        <a:lstStyle/>
        <a:p>
          <a:endParaRPr lang="nl-BE"/>
        </a:p>
      </dgm:t>
    </dgm:pt>
    <dgm:pt modelId="{B14D5815-4A52-4DE7-B99B-22348872D12C}" type="parTrans" cxnId="{6EA0FCE0-D241-4A31-BFA8-5584BD038027}">
      <dgm:prSet/>
      <dgm:spPr/>
      <dgm:t>
        <a:bodyPr/>
        <a:lstStyle/>
        <a:p>
          <a:endParaRPr lang="nl-BE"/>
        </a:p>
      </dgm:t>
    </dgm:pt>
    <dgm:pt modelId="{C804BC10-E15E-4A47-9EBA-45066C9352B5}" type="sibTrans" cxnId="{6EA0FCE0-D241-4A31-BFA8-5584BD038027}">
      <dgm:prSet/>
      <dgm:spPr/>
      <dgm:t>
        <a:bodyPr/>
        <a:lstStyle/>
        <a:p>
          <a:endParaRPr lang="nl-BE"/>
        </a:p>
      </dgm:t>
    </dgm:pt>
    <dgm:pt modelId="{71AC8578-12AC-4FC8-9DB3-1F99D98A0324}">
      <dgm:prSet custT="1"/>
      <dgm:spPr>
        <a:solidFill>
          <a:srgbClr val="CC3399"/>
        </a:solidFill>
      </dgm:spPr>
      <dgm:t>
        <a:bodyPr/>
        <a:lstStyle/>
        <a:p>
          <a:r>
            <a:rPr lang="nl-NL" sz="1800" dirty="0" err="1">
              <a:latin typeface="Arial" panose="020B0604020202020204" pitchFamily="34" charset="0"/>
              <a:cs typeface="Arial" panose="020B0604020202020204" pitchFamily="34" charset="0"/>
            </a:rPr>
            <a:t>Nautica</a:t>
          </a: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OV1/OV4</a:t>
          </a:r>
        </a:p>
      </dgm:t>
    </dgm:pt>
    <dgm:pt modelId="{07F98DA8-E161-44E6-94F7-B68234B377B7}" type="parTrans" cxnId="{EDB5DD7E-5583-496B-AA38-A236B12FFA3E}">
      <dgm:prSet/>
      <dgm:spPr>
        <a:ln>
          <a:solidFill>
            <a:schemeClr val="bg1"/>
          </a:solidFill>
        </a:ln>
      </dgm:spPr>
      <dgm:t>
        <a:bodyPr/>
        <a:lstStyle/>
        <a:p>
          <a:endParaRPr lang="nl-BE"/>
        </a:p>
      </dgm:t>
    </dgm:pt>
    <dgm:pt modelId="{3A01D3CE-FB84-4182-B7A4-7B32BC780BB0}" type="sibTrans" cxnId="{EDB5DD7E-5583-496B-AA38-A236B12FFA3E}">
      <dgm:prSet/>
      <dgm:spPr/>
      <dgm:t>
        <a:bodyPr/>
        <a:lstStyle/>
        <a:p>
          <a:endParaRPr lang="nl-BE"/>
        </a:p>
      </dgm:t>
    </dgm:pt>
    <dgm:pt modelId="{909EE80E-22C3-4014-B9C0-97C95D142AEA}" type="pres">
      <dgm:prSet presAssocID="{90E9BCE8-B4AF-4471-AF8F-1555E05F6E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969674A-36E7-40D0-9DF3-7A7B162A61BE}" type="pres">
      <dgm:prSet presAssocID="{0F603E35-A548-4F47-88D3-862F3888BE20}" presName="singleCycle" presStyleCnt="0"/>
      <dgm:spPr/>
    </dgm:pt>
    <dgm:pt modelId="{E2E83791-1F64-492B-A9C5-8E3A149731FA}" type="pres">
      <dgm:prSet presAssocID="{0F603E35-A548-4F47-88D3-862F3888BE20}" presName="singleCenter" presStyleLbl="node1" presStyleIdx="0" presStyleCnt="8" custScaleX="253939" custScaleY="69819" custLinFactNeighborX="-13946" custLinFactNeighborY="-3832">
        <dgm:presLayoutVars>
          <dgm:chMax val="7"/>
          <dgm:chPref val="7"/>
        </dgm:presLayoutVars>
      </dgm:prSet>
      <dgm:spPr/>
    </dgm:pt>
    <dgm:pt modelId="{E2D4A891-7F7D-4FF9-97C3-8796D73BD8D9}" type="pres">
      <dgm:prSet presAssocID="{A946E9EE-E267-4CB4-8452-38FEB50B5429}" presName="Name56" presStyleLbl="parChTrans1D2" presStyleIdx="0" presStyleCnt="7"/>
      <dgm:spPr/>
    </dgm:pt>
    <dgm:pt modelId="{B6F7BEA2-FE28-46DD-8EF9-09361DECA4C2}" type="pres">
      <dgm:prSet presAssocID="{26AF6BA9-D811-4792-A30B-B6EEF5647519}" presName="text0" presStyleLbl="node1" presStyleIdx="1" presStyleCnt="8" custScaleX="234867" custScaleY="121913" custRadScaleRad="170079" custRadScaleInc="254153">
        <dgm:presLayoutVars>
          <dgm:bulletEnabled val="1"/>
        </dgm:presLayoutVars>
      </dgm:prSet>
      <dgm:spPr/>
    </dgm:pt>
    <dgm:pt modelId="{D2E9874D-3B12-462D-BA84-C89ED1604DCE}" type="pres">
      <dgm:prSet presAssocID="{255D3EE9-DCB8-47F4-B4E0-CF0AAA973F13}" presName="Name56" presStyleLbl="parChTrans1D2" presStyleIdx="1" presStyleCnt="7"/>
      <dgm:spPr/>
    </dgm:pt>
    <dgm:pt modelId="{695928E3-1AF9-49FF-AE5D-902B1CFD434D}" type="pres">
      <dgm:prSet presAssocID="{6ABB79C5-C1C5-423E-B89A-D54DAB82CF3E}" presName="text0" presStyleLbl="node1" presStyleIdx="2" presStyleCnt="8" custScaleX="221553" custScaleY="116059" custRadScaleRad="187774" custRadScaleInc="-437078">
        <dgm:presLayoutVars>
          <dgm:bulletEnabled val="1"/>
        </dgm:presLayoutVars>
      </dgm:prSet>
      <dgm:spPr/>
    </dgm:pt>
    <dgm:pt modelId="{ACD0F40A-04B1-45CA-964F-527B2F67ABF3}" type="pres">
      <dgm:prSet presAssocID="{C729B225-16E2-451D-A4CD-C1B2C99B51D9}" presName="Name56" presStyleLbl="parChTrans1D2" presStyleIdx="2" presStyleCnt="7"/>
      <dgm:spPr/>
    </dgm:pt>
    <dgm:pt modelId="{3AAA1EED-F133-49A7-A9A0-593A03223D06}" type="pres">
      <dgm:prSet presAssocID="{62A4DB7E-DC90-4E5B-9808-A240345480B1}" presName="text0" presStyleLbl="node1" presStyleIdx="3" presStyleCnt="8" custScaleX="201560" custScaleY="107998" custRadScaleRad="154396" custRadScaleInc="-32600">
        <dgm:presLayoutVars>
          <dgm:bulletEnabled val="1"/>
        </dgm:presLayoutVars>
      </dgm:prSet>
      <dgm:spPr/>
    </dgm:pt>
    <dgm:pt modelId="{D38963E9-BEB1-4E02-9BBD-8D7A50D44CCC}" type="pres">
      <dgm:prSet presAssocID="{536631F0-8507-4BE4-A92C-00B8477C983F}" presName="Name56" presStyleLbl="parChTrans1D2" presStyleIdx="3" presStyleCnt="7"/>
      <dgm:spPr/>
    </dgm:pt>
    <dgm:pt modelId="{B3C125A7-06C3-4212-8757-909CBC8BD4B2}" type="pres">
      <dgm:prSet presAssocID="{67D6DBDA-8373-4A17-9E14-68ECFB3A8661}" presName="text0" presStyleLbl="node1" presStyleIdx="4" presStyleCnt="8" custScaleX="247257" custScaleY="98916" custRadScaleRad="118454" custRadScaleInc="-81765">
        <dgm:presLayoutVars>
          <dgm:bulletEnabled val="1"/>
        </dgm:presLayoutVars>
      </dgm:prSet>
      <dgm:spPr/>
    </dgm:pt>
    <dgm:pt modelId="{712E0F0E-F5B9-4E90-BEF3-6302BC84DEF7}" type="pres">
      <dgm:prSet presAssocID="{BC7D69D1-82D7-426A-8F93-68FB7028819C}" presName="Name56" presStyleLbl="parChTrans1D2" presStyleIdx="4" presStyleCnt="7"/>
      <dgm:spPr/>
    </dgm:pt>
    <dgm:pt modelId="{A242E435-A889-4639-8703-1D2941B4017F}" type="pres">
      <dgm:prSet presAssocID="{57A0E863-DB52-4C6F-849F-11BA6377C789}" presName="text0" presStyleLbl="node1" presStyleIdx="5" presStyleCnt="8" custScaleX="227096" custScaleY="105860" custRadScaleRad="107790" custRadScaleInc="54558">
        <dgm:presLayoutVars>
          <dgm:bulletEnabled val="1"/>
        </dgm:presLayoutVars>
      </dgm:prSet>
      <dgm:spPr/>
    </dgm:pt>
    <dgm:pt modelId="{C30CE532-C056-473F-8D0F-1AF72CCAA630}" type="pres">
      <dgm:prSet presAssocID="{0FB14E65-EA2A-47C7-83A3-B4504EC69305}" presName="Name56" presStyleLbl="parChTrans1D2" presStyleIdx="5" presStyleCnt="7"/>
      <dgm:spPr/>
    </dgm:pt>
    <dgm:pt modelId="{A80BB0BD-5D37-4352-8701-9DDA1AA1B0A8}" type="pres">
      <dgm:prSet presAssocID="{D9069522-0076-47FB-B190-9EEA70C0BAE3}" presName="text0" presStyleLbl="node1" presStyleIdx="6" presStyleCnt="8" custScaleX="268382" custScaleY="129080" custRadScaleRad="87956" custRadScaleInc="403308">
        <dgm:presLayoutVars>
          <dgm:bulletEnabled val="1"/>
        </dgm:presLayoutVars>
      </dgm:prSet>
      <dgm:spPr/>
    </dgm:pt>
    <dgm:pt modelId="{C644CD01-2AFE-405D-ADE9-104544AAC64D}" type="pres">
      <dgm:prSet presAssocID="{07F98DA8-E161-44E6-94F7-B68234B377B7}" presName="Name56" presStyleLbl="parChTrans1D2" presStyleIdx="6" presStyleCnt="7"/>
      <dgm:spPr/>
    </dgm:pt>
    <dgm:pt modelId="{57EC26BA-1561-4CD8-BC63-B536346D28DB}" type="pres">
      <dgm:prSet presAssocID="{71AC8578-12AC-4FC8-9DB3-1F99D98A0324}" presName="text0" presStyleLbl="node1" presStyleIdx="7" presStyleCnt="8" custScaleX="153601" custScaleY="69378" custRadScaleRad="186091" custRadScaleInc="-203046">
        <dgm:presLayoutVars>
          <dgm:bulletEnabled val="1"/>
        </dgm:presLayoutVars>
      </dgm:prSet>
      <dgm:spPr/>
    </dgm:pt>
  </dgm:ptLst>
  <dgm:cxnLst>
    <dgm:cxn modelId="{7573FE14-8636-47F5-A874-18396234BAE0}" type="presOf" srcId="{D9069522-0076-47FB-B190-9EEA70C0BAE3}" destId="{A80BB0BD-5D37-4352-8701-9DDA1AA1B0A8}" srcOrd="0" destOrd="0" presId="urn:microsoft.com/office/officeart/2008/layout/RadialCluster"/>
    <dgm:cxn modelId="{34379618-AF3D-46D6-9B07-8FD050A8EE82}" srcId="{0F603E35-A548-4F47-88D3-862F3888BE20}" destId="{67D6DBDA-8373-4A17-9E14-68ECFB3A8661}" srcOrd="3" destOrd="0" parTransId="{536631F0-8507-4BE4-A92C-00B8477C983F}" sibTransId="{1B84183F-8862-493E-9408-FDF880F6619F}"/>
    <dgm:cxn modelId="{71535E21-D62F-40AC-B4B7-99DBE8CBF865}" srcId="{0F603E35-A548-4F47-88D3-862F3888BE20}" destId="{62A4DB7E-DC90-4E5B-9808-A240345480B1}" srcOrd="2" destOrd="0" parTransId="{C729B225-16E2-451D-A4CD-C1B2C99B51D9}" sibTransId="{DACD8E0F-0E56-4911-8539-30862AD6DB1E}"/>
    <dgm:cxn modelId="{3DBD0423-DEC0-4102-9BF7-CA62E684B7C3}" srcId="{90E9BCE8-B4AF-4471-AF8F-1555E05F6E9E}" destId="{0F603E35-A548-4F47-88D3-862F3888BE20}" srcOrd="0" destOrd="0" parTransId="{F77DEA53-1FAB-47CF-9DD2-40D052499B1C}" sibTransId="{D4654393-E5A6-46B0-B17F-51682ECB7DAA}"/>
    <dgm:cxn modelId="{8B25EC28-4F4F-4278-8F41-1AEEB4E9B3B5}" type="presOf" srcId="{71AC8578-12AC-4FC8-9DB3-1F99D98A0324}" destId="{57EC26BA-1561-4CD8-BC63-B536346D28DB}" srcOrd="0" destOrd="0" presId="urn:microsoft.com/office/officeart/2008/layout/RadialCluster"/>
    <dgm:cxn modelId="{9F1AAA44-E043-4222-8777-5C08486C5326}" type="presOf" srcId="{A946E9EE-E267-4CB4-8452-38FEB50B5429}" destId="{E2D4A891-7F7D-4FF9-97C3-8796D73BD8D9}" srcOrd="0" destOrd="0" presId="urn:microsoft.com/office/officeart/2008/layout/RadialCluster"/>
    <dgm:cxn modelId="{AEB97E48-D8B9-4CC2-B4D2-D7973149BED3}" type="presOf" srcId="{255D3EE9-DCB8-47F4-B4E0-CF0AAA973F13}" destId="{D2E9874D-3B12-462D-BA84-C89ED1604DCE}" srcOrd="0" destOrd="0" presId="urn:microsoft.com/office/officeart/2008/layout/RadialCluster"/>
    <dgm:cxn modelId="{D24FF449-D5B6-49FA-8EE2-742FE684A043}" srcId="{0F603E35-A548-4F47-88D3-862F3888BE20}" destId="{D9069522-0076-47FB-B190-9EEA70C0BAE3}" srcOrd="5" destOrd="0" parTransId="{0FB14E65-EA2A-47C7-83A3-B4504EC69305}" sibTransId="{692C5852-236F-4A13-AC4C-D0F5AEC664B2}"/>
    <dgm:cxn modelId="{6F165250-4534-4117-8B8C-98853CF4B9B2}" type="presOf" srcId="{C729B225-16E2-451D-A4CD-C1B2C99B51D9}" destId="{ACD0F40A-04B1-45CA-964F-527B2F67ABF3}" srcOrd="0" destOrd="0" presId="urn:microsoft.com/office/officeart/2008/layout/RadialCluster"/>
    <dgm:cxn modelId="{FE31FF50-E947-41C9-858C-F7947BB8B961}" srcId="{0F603E35-A548-4F47-88D3-862F3888BE20}" destId="{6ABB79C5-C1C5-423E-B89A-D54DAB82CF3E}" srcOrd="1" destOrd="0" parTransId="{255D3EE9-DCB8-47F4-B4E0-CF0AAA973F13}" sibTransId="{3111D1A9-6616-456B-A08C-F91AF6DA2823}"/>
    <dgm:cxn modelId="{1488DE74-E9E8-4428-A608-3EC60EF33118}" type="presOf" srcId="{536631F0-8507-4BE4-A92C-00B8477C983F}" destId="{D38963E9-BEB1-4E02-9BBD-8D7A50D44CCC}" srcOrd="0" destOrd="0" presId="urn:microsoft.com/office/officeart/2008/layout/RadialCluster"/>
    <dgm:cxn modelId="{F6F85A78-1739-4222-8CBD-116C997386C8}" type="presOf" srcId="{26AF6BA9-D811-4792-A30B-B6EEF5647519}" destId="{B6F7BEA2-FE28-46DD-8EF9-09361DECA4C2}" srcOrd="0" destOrd="0" presId="urn:microsoft.com/office/officeart/2008/layout/RadialCluster"/>
    <dgm:cxn modelId="{3165987D-20B5-4A73-B94F-E47014BD0E9F}" type="presOf" srcId="{57A0E863-DB52-4C6F-849F-11BA6377C789}" destId="{A242E435-A889-4639-8703-1D2941B4017F}" srcOrd="0" destOrd="0" presId="urn:microsoft.com/office/officeart/2008/layout/RadialCluster"/>
    <dgm:cxn modelId="{EDB5DD7E-5583-496B-AA38-A236B12FFA3E}" srcId="{0F603E35-A548-4F47-88D3-862F3888BE20}" destId="{71AC8578-12AC-4FC8-9DB3-1F99D98A0324}" srcOrd="6" destOrd="0" parTransId="{07F98DA8-E161-44E6-94F7-B68234B377B7}" sibTransId="{3A01D3CE-FB84-4182-B7A4-7B32BC780BB0}"/>
    <dgm:cxn modelId="{22154E8F-0C4A-4EAA-9E05-1918AA86535D}" type="presOf" srcId="{6ABB79C5-C1C5-423E-B89A-D54DAB82CF3E}" destId="{695928E3-1AF9-49FF-AE5D-902B1CFD434D}" srcOrd="0" destOrd="0" presId="urn:microsoft.com/office/officeart/2008/layout/RadialCluster"/>
    <dgm:cxn modelId="{F8BB8690-A36F-45FB-A89E-8240039B7392}" type="presOf" srcId="{90E9BCE8-B4AF-4471-AF8F-1555E05F6E9E}" destId="{909EE80E-22C3-4014-B9C0-97C95D142AEA}" srcOrd="0" destOrd="0" presId="urn:microsoft.com/office/officeart/2008/layout/RadialCluster"/>
    <dgm:cxn modelId="{AC1A1191-BA17-4E54-8BB1-9F4861F27685}" type="presOf" srcId="{67D6DBDA-8373-4A17-9E14-68ECFB3A8661}" destId="{B3C125A7-06C3-4212-8757-909CBC8BD4B2}" srcOrd="0" destOrd="0" presId="urn:microsoft.com/office/officeart/2008/layout/RadialCluster"/>
    <dgm:cxn modelId="{6882DE9C-112F-47DF-8195-7C1D005BB816}" srcId="{0F603E35-A548-4F47-88D3-862F3888BE20}" destId="{26AF6BA9-D811-4792-A30B-B6EEF5647519}" srcOrd="0" destOrd="0" parTransId="{A946E9EE-E267-4CB4-8452-38FEB50B5429}" sibTransId="{3B9075D3-2738-4B8B-9561-E80F0548CC31}"/>
    <dgm:cxn modelId="{72B58DA6-D7B8-4721-9CCB-B6649777BB5B}" type="presOf" srcId="{0FB14E65-EA2A-47C7-83A3-B4504EC69305}" destId="{C30CE532-C056-473F-8D0F-1AF72CCAA630}" srcOrd="0" destOrd="0" presId="urn:microsoft.com/office/officeart/2008/layout/RadialCluster"/>
    <dgm:cxn modelId="{892A3FB1-2F0B-4C52-BE10-724214666777}" type="presOf" srcId="{BC7D69D1-82D7-426A-8F93-68FB7028819C}" destId="{712E0F0E-F5B9-4E90-BEF3-6302BC84DEF7}" srcOrd="0" destOrd="0" presId="urn:microsoft.com/office/officeart/2008/layout/RadialCluster"/>
    <dgm:cxn modelId="{D6049EC3-9F3A-41B6-84D9-DEED55F2ED27}" type="presOf" srcId="{07F98DA8-E161-44E6-94F7-B68234B377B7}" destId="{C644CD01-2AFE-405D-ADE9-104544AAC64D}" srcOrd="0" destOrd="0" presId="urn:microsoft.com/office/officeart/2008/layout/RadialCluster"/>
    <dgm:cxn modelId="{6EA0FCE0-D241-4A31-BFA8-5584BD038027}" srcId="{90E9BCE8-B4AF-4471-AF8F-1555E05F6E9E}" destId="{71A2FCE9-E673-4680-8B99-5110C70D7895}" srcOrd="1" destOrd="0" parTransId="{B14D5815-4A52-4DE7-B99B-22348872D12C}" sibTransId="{C804BC10-E15E-4A47-9EBA-45066C9352B5}"/>
    <dgm:cxn modelId="{8DD9C0E4-5B73-4525-9D70-7BA86E4DA66E}" type="presOf" srcId="{0F603E35-A548-4F47-88D3-862F3888BE20}" destId="{E2E83791-1F64-492B-A9C5-8E3A149731FA}" srcOrd="0" destOrd="0" presId="urn:microsoft.com/office/officeart/2008/layout/RadialCluster"/>
    <dgm:cxn modelId="{7CCA0BEA-7263-4574-8594-255CFAFD028A}" type="presOf" srcId="{62A4DB7E-DC90-4E5B-9808-A240345480B1}" destId="{3AAA1EED-F133-49A7-A9A0-593A03223D06}" srcOrd="0" destOrd="0" presId="urn:microsoft.com/office/officeart/2008/layout/RadialCluster"/>
    <dgm:cxn modelId="{06180DF8-455E-47CC-B2AA-41B9E17A63F0}" srcId="{0F603E35-A548-4F47-88D3-862F3888BE20}" destId="{57A0E863-DB52-4C6F-849F-11BA6377C789}" srcOrd="4" destOrd="0" parTransId="{BC7D69D1-82D7-426A-8F93-68FB7028819C}" sibTransId="{4C580A52-6DE0-47E8-B25C-85AF3799711C}"/>
    <dgm:cxn modelId="{5EE10156-3904-44C6-9B16-0C823CD25E55}" type="presParOf" srcId="{909EE80E-22C3-4014-B9C0-97C95D142AEA}" destId="{4969674A-36E7-40D0-9DF3-7A7B162A61BE}" srcOrd="0" destOrd="0" presId="urn:microsoft.com/office/officeart/2008/layout/RadialCluster"/>
    <dgm:cxn modelId="{EAE0838A-318E-4AFB-8306-6477714B1E0B}" type="presParOf" srcId="{4969674A-36E7-40D0-9DF3-7A7B162A61BE}" destId="{E2E83791-1F64-492B-A9C5-8E3A149731FA}" srcOrd="0" destOrd="0" presId="urn:microsoft.com/office/officeart/2008/layout/RadialCluster"/>
    <dgm:cxn modelId="{5C854EF4-9937-4B7E-B549-B9EB0ADB8415}" type="presParOf" srcId="{4969674A-36E7-40D0-9DF3-7A7B162A61BE}" destId="{E2D4A891-7F7D-4FF9-97C3-8796D73BD8D9}" srcOrd="1" destOrd="0" presId="urn:microsoft.com/office/officeart/2008/layout/RadialCluster"/>
    <dgm:cxn modelId="{2F2DCDB1-8D73-4D47-8D71-AC2DD712DEF1}" type="presParOf" srcId="{4969674A-36E7-40D0-9DF3-7A7B162A61BE}" destId="{B6F7BEA2-FE28-46DD-8EF9-09361DECA4C2}" srcOrd="2" destOrd="0" presId="urn:microsoft.com/office/officeart/2008/layout/RadialCluster"/>
    <dgm:cxn modelId="{8D34E215-6C38-41E7-BF73-AE8D09DA3F75}" type="presParOf" srcId="{4969674A-36E7-40D0-9DF3-7A7B162A61BE}" destId="{D2E9874D-3B12-462D-BA84-C89ED1604DCE}" srcOrd="3" destOrd="0" presId="urn:microsoft.com/office/officeart/2008/layout/RadialCluster"/>
    <dgm:cxn modelId="{8459FCF9-7E74-4C3F-91E7-F38ACD5004A6}" type="presParOf" srcId="{4969674A-36E7-40D0-9DF3-7A7B162A61BE}" destId="{695928E3-1AF9-49FF-AE5D-902B1CFD434D}" srcOrd="4" destOrd="0" presId="urn:microsoft.com/office/officeart/2008/layout/RadialCluster"/>
    <dgm:cxn modelId="{09EF7BFB-54F3-4705-BB58-9A7664F80345}" type="presParOf" srcId="{4969674A-36E7-40D0-9DF3-7A7B162A61BE}" destId="{ACD0F40A-04B1-45CA-964F-527B2F67ABF3}" srcOrd="5" destOrd="0" presId="urn:microsoft.com/office/officeart/2008/layout/RadialCluster"/>
    <dgm:cxn modelId="{8BC04A5B-1E5B-4E31-8134-9FFFC25481DC}" type="presParOf" srcId="{4969674A-36E7-40D0-9DF3-7A7B162A61BE}" destId="{3AAA1EED-F133-49A7-A9A0-593A03223D06}" srcOrd="6" destOrd="0" presId="urn:microsoft.com/office/officeart/2008/layout/RadialCluster"/>
    <dgm:cxn modelId="{A7320E18-C23D-4374-9765-5F19CECD5ABE}" type="presParOf" srcId="{4969674A-36E7-40D0-9DF3-7A7B162A61BE}" destId="{D38963E9-BEB1-4E02-9BBD-8D7A50D44CCC}" srcOrd="7" destOrd="0" presId="urn:microsoft.com/office/officeart/2008/layout/RadialCluster"/>
    <dgm:cxn modelId="{DA42F675-2BF7-4121-A6B2-598C77C07430}" type="presParOf" srcId="{4969674A-36E7-40D0-9DF3-7A7B162A61BE}" destId="{B3C125A7-06C3-4212-8757-909CBC8BD4B2}" srcOrd="8" destOrd="0" presId="urn:microsoft.com/office/officeart/2008/layout/RadialCluster"/>
    <dgm:cxn modelId="{2A249C98-1BCC-4551-9FAF-E6AACCF70976}" type="presParOf" srcId="{4969674A-36E7-40D0-9DF3-7A7B162A61BE}" destId="{712E0F0E-F5B9-4E90-BEF3-6302BC84DEF7}" srcOrd="9" destOrd="0" presId="urn:microsoft.com/office/officeart/2008/layout/RadialCluster"/>
    <dgm:cxn modelId="{4390259D-0798-40BA-945A-A5E38E17C81A}" type="presParOf" srcId="{4969674A-36E7-40D0-9DF3-7A7B162A61BE}" destId="{A242E435-A889-4639-8703-1D2941B4017F}" srcOrd="10" destOrd="0" presId="urn:microsoft.com/office/officeart/2008/layout/RadialCluster"/>
    <dgm:cxn modelId="{59A4FFD3-FD42-4FB0-A894-DA9FE6812C2B}" type="presParOf" srcId="{4969674A-36E7-40D0-9DF3-7A7B162A61BE}" destId="{C30CE532-C056-473F-8D0F-1AF72CCAA630}" srcOrd="11" destOrd="0" presId="urn:microsoft.com/office/officeart/2008/layout/RadialCluster"/>
    <dgm:cxn modelId="{92448480-E218-4454-9A34-85DCA305246D}" type="presParOf" srcId="{4969674A-36E7-40D0-9DF3-7A7B162A61BE}" destId="{A80BB0BD-5D37-4352-8701-9DDA1AA1B0A8}" srcOrd="12" destOrd="0" presId="urn:microsoft.com/office/officeart/2008/layout/RadialCluster"/>
    <dgm:cxn modelId="{F18B0C0E-07D3-48BC-8DC5-DC75BA77D42C}" type="presParOf" srcId="{4969674A-36E7-40D0-9DF3-7A7B162A61BE}" destId="{C644CD01-2AFE-405D-ADE9-104544AAC64D}" srcOrd="13" destOrd="0" presId="urn:microsoft.com/office/officeart/2008/layout/RadialCluster"/>
    <dgm:cxn modelId="{F3E07302-13BA-4371-8F9D-8329E55B36E0}" type="presParOf" srcId="{4969674A-36E7-40D0-9DF3-7A7B162A61BE}" destId="{57EC26BA-1561-4CD8-BC63-B536346D28DB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3791-1F64-492B-A9C5-8E3A149731FA}">
      <dsp:nvSpPr>
        <dsp:cNvPr id="0" name=""/>
        <dsp:cNvSpPr/>
      </dsp:nvSpPr>
      <dsp:spPr>
        <a:xfrm>
          <a:off x="1979958" y="1835598"/>
          <a:ext cx="3565265" cy="98024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latin typeface="Arial" panose="020B0604020202020204" pitchFamily="34" charset="0"/>
              <a:cs typeface="Arial" panose="020B0604020202020204" pitchFamily="34" charset="0"/>
            </a:rPr>
            <a:t>De 3master</a:t>
          </a:r>
        </a:p>
      </dsp:txBody>
      <dsp:txXfrm>
        <a:off x="2027810" y="1883450"/>
        <a:ext cx="3469561" cy="884544"/>
      </dsp:txXfrm>
    </dsp:sp>
    <dsp:sp modelId="{E2D4A891-7F7D-4FF9-97C3-8796D73BD8D9}">
      <dsp:nvSpPr>
        <dsp:cNvPr id="0" name=""/>
        <dsp:cNvSpPr/>
      </dsp:nvSpPr>
      <dsp:spPr>
        <a:xfrm rot="20426232">
          <a:off x="5113390" y="1670497"/>
          <a:ext cx="9861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6149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7BEA2-FE28-46DD-8EF9-09361DECA4C2}">
      <dsp:nvSpPr>
        <dsp:cNvPr id="0" name=""/>
        <dsp:cNvSpPr/>
      </dsp:nvSpPr>
      <dsp:spPr>
        <a:xfrm>
          <a:off x="6071076" y="539452"/>
          <a:ext cx="2209323" cy="114679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lager onderwijs Tielen</a:t>
          </a:r>
        </a:p>
      </dsp:txBody>
      <dsp:txXfrm>
        <a:off x="6127058" y="595434"/>
        <a:ext cx="2097359" cy="1034834"/>
      </dsp:txXfrm>
    </dsp:sp>
    <dsp:sp modelId="{D2E9874D-3B12-462D-BA84-C89ED1604DCE}">
      <dsp:nvSpPr>
        <dsp:cNvPr id="0" name=""/>
        <dsp:cNvSpPr/>
      </dsp:nvSpPr>
      <dsp:spPr>
        <a:xfrm rot="12689349">
          <a:off x="1961382" y="1553373"/>
          <a:ext cx="10806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0625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928E3-1AF9-49FF-AE5D-902B1CFD434D}">
      <dsp:nvSpPr>
        <dsp:cNvPr id="0" name=""/>
        <dsp:cNvSpPr/>
      </dsp:nvSpPr>
      <dsp:spPr>
        <a:xfrm>
          <a:off x="107756" y="179415"/>
          <a:ext cx="2084082" cy="109173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MFC Beerse</a:t>
          </a:r>
          <a:b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“MADEE”</a:t>
          </a:r>
        </a:p>
      </dsp:txBody>
      <dsp:txXfrm>
        <a:off x="161050" y="232709"/>
        <a:ext cx="1977494" cy="985144"/>
      </dsp:txXfrm>
    </dsp:sp>
    <dsp:sp modelId="{ACD0F40A-04B1-45CA-964F-527B2F67ABF3}">
      <dsp:nvSpPr>
        <dsp:cNvPr id="0" name=""/>
        <dsp:cNvSpPr/>
      </dsp:nvSpPr>
      <dsp:spPr>
        <a:xfrm rot="371196">
          <a:off x="5543011" y="2559888"/>
          <a:ext cx="759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635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A1EED-F133-49A7-A9A0-593A03223D06}">
      <dsp:nvSpPr>
        <dsp:cNvPr id="0" name=""/>
        <dsp:cNvSpPr/>
      </dsp:nvSpPr>
      <dsp:spPr>
        <a:xfrm>
          <a:off x="6300434" y="2195630"/>
          <a:ext cx="1896014" cy="1015904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lager onderwijs Arendonk</a:t>
          </a:r>
        </a:p>
      </dsp:txBody>
      <dsp:txXfrm>
        <a:off x="6350026" y="2245222"/>
        <a:ext cx="1796830" cy="916720"/>
      </dsp:txXfrm>
    </dsp:sp>
    <dsp:sp modelId="{D38963E9-BEB1-4E02-9BBD-8D7A50D44CCC}">
      <dsp:nvSpPr>
        <dsp:cNvPr id="0" name=""/>
        <dsp:cNvSpPr/>
      </dsp:nvSpPr>
      <dsp:spPr>
        <a:xfrm rot="2273524">
          <a:off x="4263987" y="3189820"/>
          <a:ext cx="1217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807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25A7-06C3-4212-8757-909CBC8BD4B2}">
      <dsp:nvSpPr>
        <dsp:cNvPr id="0" name=""/>
        <dsp:cNvSpPr/>
      </dsp:nvSpPr>
      <dsp:spPr>
        <a:xfrm>
          <a:off x="4788276" y="3563794"/>
          <a:ext cx="2325872" cy="93047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lager onderwijs Herentals</a:t>
          </a:r>
          <a:endParaRPr lang="nl-N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3698" y="3609216"/>
        <a:ext cx="2235028" cy="839629"/>
      </dsp:txXfrm>
    </dsp:sp>
    <dsp:sp modelId="{712E0F0E-F5B9-4E90-BEF3-6302BC84DEF7}">
      <dsp:nvSpPr>
        <dsp:cNvPr id="0" name=""/>
        <dsp:cNvSpPr/>
      </dsp:nvSpPr>
      <dsp:spPr>
        <a:xfrm rot="6862442">
          <a:off x="2960531" y="3189815"/>
          <a:ext cx="821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122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2E435-A889-4639-8703-1D2941B4017F}">
      <dsp:nvSpPr>
        <dsp:cNvPr id="0" name=""/>
        <dsp:cNvSpPr/>
      </dsp:nvSpPr>
      <dsp:spPr>
        <a:xfrm>
          <a:off x="1907962" y="3563783"/>
          <a:ext cx="2136223" cy="99579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kleuter- en lager onderwijs Kasterlee</a:t>
          </a:r>
        </a:p>
      </dsp:txBody>
      <dsp:txXfrm>
        <a:off x="1956573" y="3612394"/>
        <a:ext cx="2039001" cy="898571"/>
      </dsp:txXfrm>
    </dsp:sp>
    <dsp:sp modelId="{C30CE532-C056-473F-8D0F-1AF72CCAA630}">
      <dsp:nvSpPr>
        <dsp:cNvPr id="0" name=""/>
        <dsp:cNvSpPr/>
      </dsp:nvSpPr>
      <dsp:spPr>
        <a:xfrm rot="17399145">
          <a:off x="3786070" y="1614618"/>
          <a:ext cx="470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281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BB0BD-5D37-4352-8701-9DDA1AA1B0A8}">
      <dsp:nvSpPr>
        <dsp:cNvPr id="0" name=""/>
        <dsp:cNvSpPr/>
      </dsp:nvSpPr>
      <dsp:spPr>
        <a:xfrm>
          <a:off x="3060083" y="179421"/>
          <a:ext cx="2524588" cy="121421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secundair onderwijs (</a:t>
          </a:r>
          <a:r>
            <a:rPr lang="nl-NL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BuSO</a:t>
          </a: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OV1/OV2/OV3 </a:t>
          </a:r>
        </a:p>
      </dsp:txBody>
      <dsp:txXfrm>
        <a:off x="3119356" y="238694"/>
        <a:ext cx="2406042" cy="1095670"/>
      </dsp:txXfrm>
    </dsp:sp>
    <dsp:sp modelId="{C644CD01-2AFE-405D-ADE9-104544AAC64D}">
      <dsp:nvSpPr>
        <dsp:cNvPr id="0" name=""/>
        <dsp:cNvSpPr/>
      </dsp:nvSpPr>
      <dsp:spPr>
        <a:xfrm rot="9682468">
          <a:off x="1531743" y="2943200"/>
          <a:ext cx="7975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7500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C26BA-1561-4CD8-BC63-B536346D28DB}">
      <dsp:nvSpPr>
        <dsp:cNvPr id="0" name=""/>
        <dsp:cNvSpPr/>
      </dsp:nvSpPr>
      <dsp:spPr>
        <a:xfrm>
          <a:off x="107749" y="2987731"/>
          <a:ext cx="1444878" cy="652617"/>
        </a:xfrm>
        <a:prstGeom prst="round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Nautica</a:t>
          </a: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OV1/OV4</a:t>
          </a:r>
        </a:p>
      </dsp:txBody>
      <dsp:txXfrm>
        <a:off x="139607" y="3019589"/>
        <a:ext cx="1381162" cy="58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1EC0-DC59-4308-A446-128A64AE89F7}" type="datetimeFigureOut">
              <a:rPr lang="nl-NL" smtClean="0"/>
              <a:pPr/>
              <a:t>29-1-2025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A2D1C-34BD-4A08-9AFD-C8C00F0012D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66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52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jdelijke aanduiding voor dia-afbeelding 1">
            <a:extLst>
              <a:ext uri="{FF2B5EF4-FFF2-40B4-BE49-F238E27FC236}">
                <a16:creationId xmlns:a16="http://schemas.microsoft.com/office/drawing/2014/main" id="{7DE05FD7-274C-F4E5-D46C-227377297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Tijdelijke aanduiding voor notities 2">
            <a:extLst>
              <a:ext uri="{FF2B5EF4-FFF2-40B4-BE49-F238E27FC236}">
                <a16:creationId xmlns:a16="http://schemas.microsoft.com/office/drawing/2014/main" id="{7FC7D80F-3411-991F-2B6D-95B3F7A9F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25956" name="Tijdelijke aanduiding voor dianummer 3">
            <a:extLst>
              <a:ext uri="{FF2B5EF4-FFF2-40B4-BE49-F238E27FC236}">
                <a16:creationId xmlns:a16="http://schemas.microsoft.com/office/drawing/2014/main" id="{E05FB0F2-A679-C23B-A46F-F3CCEB813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147C47-2274-4728-BCC7-07DBB9D33854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nl-NL" altLang="nl-B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KOP: 3 groepen die wekelijks doorschuiven.  Sport en spel, rust en ontspanning, fietsen of wandelen.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08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28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48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A9B905"/>
                </a:solidFill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5516"/>
            <a:ext cx="1800200" cy="444628"/>
          </a:xfrm>
          <a:prstGeom prst="rect">
            <a:avLst/>
          </a:prstGeom>
        </p:spPr>
      </p:pic>
      <p:sp>
        <p:nvSpPr>
          <p:cNvPr id="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" y="404664"/>
            <a:ext cx="3853078" cy="1484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19CC-2D16-484B-B9CB-92B15130F1CF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17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6F80-1C46-4F70-8F78-E3E9ED0A1A87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16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195315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C9D6-8561-4931-805A-350020F42A87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538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FD2-1B87-4669-8662-29034EF5DEBA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711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B35D-8FE5-434D-B365-5B0D60F3867C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59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C504-7A68-4C7E-95EE-44EA550E65C6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360047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503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21DB-FBF5-419E-9B36-8FC1C359BA05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32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2130CE-C56D-476F-9BFE-832849A6BD54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09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5091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10"/>
            <a:ext cx="3960506" cy="306039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976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50840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39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9298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03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360047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6631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777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87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59860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964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11681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3667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858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195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7744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7744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547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360047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55346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9036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27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>
            <a:lvl2pPr marL="288000" indent="-288000">
              <a:buSzPct val="80000"/>
              <a:buFont typeface="Webdings" panose="05030102010509060703" pitchFamily="18" charset="2"/>
              <a:buChar char=""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5516"/>
            <a:ext cx="1800200" cy="4446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 marL="288000" indent="-288000">
              <a:buSzPct val="80000"/>
              <a:buFont typeface="Webdings" panose="05030102010509060703" pitchFamily="18" charset="2"/>
              <a:buChar char="&lt;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 marL="288000" indent="-288000">
              <a:buSzPct val="80000"/>
              <a:buFont typeface="Webdings" panose="05030102010509060703" pitchFamily="18" charset="2"/>
              <a:buChar char="&lt;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61E0-97EA-4838-91B3-D7D28BC13232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4"/>
            <a:ext cx="3960506" cy="906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675F-0F64-4804-B1BC-5CBB8E96E14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360047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6C7-1830-4B84-9372-25BF49ACDD52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142-3361-4DEF-942E-E71DC43D24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AA11A5-7EA5-4D57-A9CB-F52F928ED025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8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0AEBD06F-55B8-4A1F-BC04-69139D6D1E9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1862" y="6588000"/>
            <a:ext cx="3960505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 rot="60000">
            <a:off x="267619" y="6298175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431471" y="621864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rgbClr val="A9B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4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A9B90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rgbClr val="CC0099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 rot="60000">
            <a:off x="267548" y="628540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431471" y="621864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85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Vrije vorm 14"/>
          <p:cNvSpPr/>
          <p:nvPr/>
        </p:nvSpPr>
        <p:spPr>
          <a:xfrm rot="60000">
            <a:off x="267548" y="628540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431471" y="621864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83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6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68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Vrije vorm 14"/>
          <p:cNvSpPr/>
          <p:nvPr/>
        </p:nvSpPr>
        <p:spPr>
          <a:xfrm rot="60000">
            <a:off x="267548" y="628540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431471" y="621864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27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3master.be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nderwijs.vlaanderen.be/vind-de-meest-nabije-school-voor-buitengewoon-onderwijs" TargetMode="External"/><Relationship Id="rId2" Type="http://schemas.openxmlformats.org/officeDocument/2006/relationships/hyperlink" Target="https://www.de3master.be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e3masterSO" TargetMode="External"/><Relationship Id="rId2" Type="http://schemas.openxmlformats.org/officeDocument/2006/relationships/hyperlink" Target="mailto:els.van.pelt@de3master.b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Opleidingsvorm</a:t>
            </a:r>
            <a:r>
              <a:rPr lang="en-US" dirty="0"/>
              <a:t> 2 (OV2)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30/01/2025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BGV – Beroepsgerichte vorming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Opgedeeld in 5 vakken (afhankelijk van fase):</a:t>
            </a:r>
          </a:p>
          <a:p>
            <a:pPr lvl="1"/>
            <a:r>
              <a:rPr lang="nl-BE" dirty="0"/>
              <a:t>Bandwerk</a:t>
            </a:r>
          </a:p>
          <a:p>
            <a:pPr lvl="1"/>
            <a:r>
              <a:rPr lang="nl-NL" dirty="0"/>
              <a:t>A</a:t>
            </a:r>
            <a:r>
              <a:rPr lang="nl-BE" dirty="0" err="1"/>
              <a:t>telierwerk</a:t>
            </a:r>
            <a:endParaRPr lang="nl-BE" dirty="0">
              <a:solidFill>
                <a:schemeClr val="tx1"/>
              </a:solidFill>
            </a:endParaRPr>
          </a:p>
          <a:p>
            <a:pPr lvl="1"/>
            <a:r>
              <a:rPr lang="nl-BE" dirty="0"/>
              <a:t>Strijkatelier</a:t>
            </a:r>
          </a:p>
          <a:p>
            <a:pPr lvl="1"/>
            <a:r>
              <a:rPr lang="nl-BE" dirty="0"/>
              <a:t>Onderhoudsatelier</a:t>
            </a:r>
          </a:p>
          <a:p>
            <a:pPr lvl="1"/>
            <a:r>
              <a:rPr lang="nl-BE" dirty="0"/>
              <a:t>Werkatelier</a:t>
            </a:r>
          </a:p>
          <a:p>
            <a:pPr lvl="1"/>
            <a:endParaRPr lang="nl-BE" dirty="0"/>
          </a:p>
          <a:p>
            <a:pPr lvl="1">
              <a:buNone/>
            </a:pPr>
            <a:r>
              <a:rPr lang="nl-BE" dirty="0"/>
              <a:t>Nadruk ligt op bandwerk		beste kans op tewerkstelling        		</a:t>
            </a:r>
          </a:p>
          <a:p>
            <a:pPr lvl="1">
              <a:buNone/>
            </a:pPr>
            <a:endParaRPr lang="nl-BE" dirty="0"/>
          </a:p>
          <a:p>
            <a:pPr lvl="1">
              <a:buNone/>
            </a:pPr>
            <a:endParaRPr lang="nl-BE" dirty="0"/>
          </a:p>
          <a:p>
            <a:pPr lvl="1">
              <a:buNone/>
            </a:pPr>
            <a:endParaRPr lang="nl-BE" dirty="0"/>
          </a:p>
          <a:p>
            <a:endParaRPr lang="nl-BE" dirty="0"/>
          </a:p>
          <a:p>
            <a:pPr>
              <a:buFont typeface="Arial" pitchFamily="34" charset="0"/>
              <a:buChar char="•"/>
            </a:pPr>
            <a:endParaRPr lang="nl-BE" dirty="0"/>
          </a:p>
          <a:p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3635896" y="4509120"/>
            <a:ext cx="1296144" cy="484632"/>
          </a:xfrm>
          <a:prstGeom prst="rightArrow">
            <a:avLst>
              <a:gd name="adj1" fmla="val 328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8356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B266-B930-4F38-9B96-5CA67B55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BGV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1CACE-7AE2-46F4-AE68-D9D54A22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084D1D2-CD7B-41EB-BF52-8E705AA78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187641"/>
              </p:ext>
            </p:extLst>
          </p:nvPr>
        </p:nvGraphicFramePr>
        <p:xfrm>
          <a:off x="432129" y="1412776"/>
          <a:ext cx="8280400" cy="3479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33494709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413463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Fase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Fase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94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Doel: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dirty="0"/>
                        <a:t>Emotioneel welbevinden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Aanleren van basisvaardigheden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Ontwikkelen van een goede werkhouding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Sociale vaardigheden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nl-BE" dirty="0"/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Doel: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Verder inoefenen van basisvaardigheden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Zelfstandig werken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Tempogericht werken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Nauwkeurig werken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Aanleren van werkattitudes via stages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dirty="0"/>
                        <a:t>Zoveel mogelijk werken voor derden en </a:t>
                      </a:r>
                      <a:r>
                        <a:rPr lang="nl-BE" dirty="0" err="1"/>
                        <a:t>dagstages</a:t>
                      </a:r>
                      <a:endParaRPr lang="nl-BE" dirty="0"/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7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6665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Bandwerk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Aanleren van vaardigheden die nodig zijn in een maatwerkbedrijf via</a:t>
            </a:r>
          </a:p>
          <a:p>
            <a:pPr lvl="1"/>
            <a:r>
              <a:rPr lang="nl-BE" dirty="0"/>
              <a:t>Werken voor derden</a:t>
            </a:r>
          </a:p>
          <a:p>
            <a:pPr lvl="1"/>
            <a:r>
              <a:rPr lang="nl-BE" dirty="0" err="1"/>
              <a:t>Handvaardigheidsoefeningen</a:t>
            </a:r>
            <a:endParaRPr lang="nl-BE" dirty="0"/>
          </a:p>
          <a:p>
            <a:pPr lvl="1"/>
            <a:r>
              <a:rPr lang="nl-BE" dirty="0"/>
              <a:t>Dagstages op de werkvloer</a:t>
            </a:r>
          </a:p>
          <a:p>
            <a:pPr lvl="1"/>
            <a:r>
              <a:rPr lang="nl-BE" dirty="0"/>
              <a:t>Werkatelier</a:t>
            </a:r>
          </a:p>
          <a:p>
            <a:endParaRPr lang="nl-NL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8DE38-077A-493B-BF94-B8687938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Bandwerk</a:t>
            </a:r>
          </a:p>
        </p:txBody>
      </p:sp>
      <p:pic>
        <p:nvPicPr>
          <p:cNvPr id="9" name="Tijdelijke aanduiding voor inhoud 8" descr="Afbeelding met tekst, tafel, binnen, doos&#10;&#10;Automatisch gegenereerde beschrijving">
            <a:extLst>
              <a:ext uri="{FF2B5EF4-FFF2-40B4-BE49-F238E27FC236}">
                <a16:creationId xmlns:a16="http://schemas.microsoft.com/office/drawing/2014/main" id="{619F57A4-DD31-42EC-B1C9-735F83814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" r="4348"/>
          <a:stretch/>
        </p:blipFill>
        <p:spPr>
          <a:xfrm>
            <a:off x="6108631" y="4117502"/>
            <a:ext cx="2761162" cy="1975362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9F66726-28BD-4D56-AE7F-566788E38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237614"/>
            <a:ext cx="73317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E5F19D1-7B4C-4E2E-9FDA-9AC7A601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30" y="4134833"/>
            <a:ext cx="2639146" cy="19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15183AF-E778-4729-A17E-C387F8DA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3" y="4163141"/>
            <a:ext cx="2577085" cy="193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E1B8178-C1C1-4F95-8DAE-0A96A8BDB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02BCE1-9362-4F8D-9500-7F5C6B61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" y="1624047"/>
            <a:ext cx="2333182" cy="23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3DB7ED-D1A8-44F4-9F51-C23016C2DF6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05" y="147991"/>
            <a:ext cx="2523008" cy="178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C4CD3B8-ED7B-416A-9D9D-16734B8752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85" y="2064972"/>
            <a:ext cx="2523008" cy="189225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FB8026-60ED-43E4-8784-41E0D73BC2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 r="44928"/>
          <a:stretch/>
        </p:blipFill>
        <p:spPr>
          <a:xfrm rot="5400000">
            <a:off x="3381612" y="1206498"/>
            <a:ext cx="2333182" cy="31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595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53707-3401-409C-9F7C-E71A8D6A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Stappenplan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F2DC5F-CB12-40B6-A55D-97DAFAFC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8E49DA-81D6-44D2-8E00-DF241D8A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961642"/>
            <a:ext cx="7193235" cy="54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140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F2BF9-887E-4FD7-A67E-3A2DD914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4B248-947D-4A1E-8507-BF2856670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F0C3E9-712A-415F-8352-05DA1FCB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214312"/>
            <a:ext cx="46291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391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85736-9834-4B80-8FE2-A48FA727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23140F-0419-4AAF-BB1F-613C0CCC1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DB9601-4B0D-42A6-8082-D2E33229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39" y="44624"/>
            <a:ext cx="5695419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39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Atelierwerk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sz="23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Aanleren van vaardigheden die nodig zijn om te werken in een groendienst en om kleine herstellingen uit te voeren.</a:t>
            </a:r>
          </a:p>
          <a:p>
            <a:pPr lvl="1"/>
            <a:r>
              <a:rPr lang="nl-BE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Groenzorg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Onderhoud van het schooldomein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Onderhoud van kerkhof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Werken buiten de school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Aanplanten van perkjes of hagen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Klinkers leggen		</a:t>
            </a:r>
          </a:p>
          <a:p>
            <a:pPr marL="216000" lvl="2" indent="0">
              <a:buNone/>
            </a:pPr>
            <a:r>
              <a:rPr lang="nl-B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Vanaf de tweede fase mogen de leerlingen met machines werken</a:t>
            </a:r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2"/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nl-BE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Fietsatelier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Reinigen van fietsen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Demonteren van fietswrakken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Monteren van eenvoudige onderdelen</a:t>
            </a:r>
          </a:p>
          <a:p>
            <a:pPr lvl="2"/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Basisonderhoud van fietsen</a:t>
            </a:r>
          </a:p>
          <a:p>
            <a:pPr marL="216000" lvl="2" indent="0">
              <a:buNone/>
            </a:pP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nl-BE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Basisvaardigheden houtbewerking en schilderen</a:t>
            </a:r>
          </a:p>
          <a:p>
            <a:pPr lvl="2"/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nl-BE" dirty="0"/>
          </a:p>
          <a:p>
            <a:endParaRPr lang="nl-NL" dirty="0"/>
          </a:p>
        </p:txBody>
      </p:sp>
      <p:pic>
        <p:nvPicPr>
          <p:cNvPr id="7" name="Afbeelding 6" descr="Afbeelding met buiten, plant&#10;&#10;Automatisch gegenereerde beschrijving">
            <a:extLst>
              <a:ext uri="{FF2B5EF4-FFF2-40B4-BE49-F238E27FC236}">
                <a16:creationId xmlns:a16="http://schemas.microsoft.com/office/drawing/2014/main" id="{D7880AAF-A308-404B-8775-2E22512F9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4678" r="15350" b="2400"/>
          <a:stretch/>
        </p:blipFill>
        <p:spPr>
          <a:xfrm rot="5400000">
            <a:off x="5442832" y="2138370"/>
            <a:ext cx="1481683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E773AFB-95E5-4924-85C0-55A727E27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99" y="3256382"/>
            <a:ext cx="2021000" cy="15180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F5B5E5A-27FE-43B4-815A-AD2E40597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27" y="4065017"/>
            <a:ext cx="2025572" cy="15180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</p:spPr>
        <p:txBody>
          <a:bodyPr anchor="ctr">
            <a:normAutofit/>
          </a:bodyPr>
          <a:lstStyle/>
          <a:p>
            <a:r>
              <a:rPr lang="nl-BE" dirty="0"/>
              <a:t>Onderhoudsatelier</a:t>
            </a:r>
            <a:endParaRPr lang="nl-NL" dirty="0"/>
          </a:p>
        </p:txBody>
      </p:sp>
      <p:pic>
        <p:nvPicPr>
          <p:cNvPr id="5" name="Afbeelding 4" descr="Afbeelding met vloer, binnen, meubels, rommelig&#10;&#10;Automatisch gegenereerde beschrijving">
            <a:extLst>
              <a:ext uri="{FF2B5EF4-FFF2-40B4-BE49-F238E27FC236}">
                <a16:creationId xmlns:a16="http://schemas.microsoft.com/office/drawing/2014/main" id="{C1821D80-7C18-4598-83F0-6E7CDE7FE5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17568"/>
          <a:stretch/>
        </p:blipFill>
        <p:spPr>
          <a:xfrm>
            <a:off x="426291" y="1448747"/>
            <a:ext cx="3960506" cy="468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/>
          <a:p>
            <a:r>
              <a:rPr lang="nl-BE" dirty="0"/>
              <a:t>Aanleren van industrieel onderhoud</a:t>
            </a:r>
          </a:p>
          <a:p>
            <a:pPr lvl="1"/>
            <a:r>
              <a:rPr lang="nl-BE" dirty="0"/>
              <a:t>Geen huishoudelijk onderhoud!</a:t>
            </a:r>
          </a:p>
          <a:p>
            <a:pPr lvl="1"/>
            <a:r>
              <a:rPr lang="nl-BE" dirty="0"/>
              <a:t>Onderhouden van refters, rusthuizen, bedrijven,…</a:t>
            </a:r>
          </a:p>
          <a:p>
            <a:pPr lvl="1">
              <a:buNone/>
            </a:pP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Strijkatelier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lvl="1"/>
            <a:r>
              <a:rPr lang="nl-BE" dirty="0"/>
              <a:t>Huishoudelijk strijken: handdoeken, zakdoeken</a:t>
            </a:r>
          </a:p>
          <a:p>
            <a:pPr lvl="1"/>
            <a:r>
              <a:rPr lang="nl-BE" dirty="0"/>
              <a:t>Industrieel strijken: strijken van kledij personeel, lakens en doeken van de school met </a:t>
            </a:r>
            <a:r>
              <a:rPr lang="nl-BE"/>
              <a:t>bv strijkrol</a:t>
            </a:r>
            <a:endParaRPr lang="nl-BE" dirty="0"/>
          </a:p>
          <a:p>
            <a:pPr lvl="1">
              <a:buNone/>
            </a:pP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el 1">
            <a:extLst>
              <a:ext uri="{FF2B5EF4-FFF2-40B4-BE49-F238E27FC236}">
                <a16:creationId xmlns:a16="http://schemas.microsoft.com/office/drawing/2014/main" id="{A626396C-CECC-CED8-D123-074E89AA176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A1057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l-NL" altLang="nl-BE">
                <a:solidFill>
                  <a:srgbClr val="A1057D"/>
                </a:solidFill>
              </a:rPr>
              <a:t>De 3master</a:t>
            </a:r>
            <a:endParaRPr lang="nl-BE" altLang="nl-BE">
              <a:solidFill>
                <a:srgbClr val="A1057D"/>
              </a:solidFill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8F760EA-FC8A-7E2F-BEA5-BEDD0B0E34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1449388"/>
          <a:ext cx="82804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0930E9A-51D0-517C-D824-23FCD4AECC12}"/>
              </a:ext>
            </a:extLst>
          </p:cNvPr>
          <p:cNvCxnSpPr/>
          <p:nvPr/>
        </p:nvCxnSpPr>
        <p:spPr>
          <a:xfrm flipV="1">
            <a:off x="3563938" y="4216400"/>
            <a:ext cx="1587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36D32-A4C8-4814-8311-CA950A26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Strijkatelier</a:t>
            </a:r>
          </a:p>
        </p:txBody>
      </p:sp>
      <p:pic>
        <p:nvPicPr>
          <p:cNvPr id="4" name="Afbeelding 3" descr="Afbeelding met tekst, vloer, binnen, tafel&#10;&#10;Automatisch gegenereerde beschrijving">
            <a:extLst>
              <a:ext uri="{FF2B5EF4-FFF2-40B4-BE49-F238E27FC236}">
                <a16:creationId xmlns:a16="http://schemas.microsoft.com/office/drawing/2014/main" id="{71DA1194-39FB-49EE-987C-B2AD765F6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108104"/>
            <a:ext cx="4067944" cy="3050958"/>
          </a:xfrm>
          <a:prstGeom prst="rect">
            <a:avLst/>
          </a:prstGeom>
        </p:spPr>
      </p:pic>
      <p:pic>
        <p:nvPicPr>
          <p:cNvPr id="5" name="Tijdelijke aanduiding voor inhoud 4" descr="Afbeelding met binnen, keukenapparaat, witgoed, oven&#10;&#10;Automatisch gegenereerde beschrijving">
            <a:extLst>
              <a:ext uri="{FF2B5EF4-FFF2-40B4-BE49-F238E27FC236}">
                <a16:creationId xmlns:a16="http://schemas.microsoft.com/office/drawing/2014/main" id="{E2C1D5C8-7D93-44D3-9FBD-D23182EB8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1" t="10624" b="6951"/>
          <a:stretch/>
        </p:blipFill>
        <p:spPr>
          <a:xfrm>
            <a:off x="1391646" y="946202"/>
            <a:ext cx="2197717" cy="2170763"/>
          </a:xfrm>
          <a:prstGeom prst="rect">
            <a:avLst/>
          </a:prstGeom>
        </p:spPr>
      </p:pic>
      <p:pic>
        <p:nvPicPr>
          <p:cNvPr id="7" name="Afbeelding 6" descr="Afbeelding met binnen, vloer, betegeld&#10;&#10;Automatisch gegenereerde beschrijving">
            <a:extLst>
              <a:ext uri="{FF2B5EF4-FFF2-40B4-BE49-F238E27FC236}">
                <a16:creationId xmlns:a16="http://schemas.microsoft.com/office/drawing/2014/main" id="{4839F782-1CEA-4D63-99EB-EFD751640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21" y="3108104"/>
            <a:ext cx="4053688" cy="30402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6615A2-1C33-4E42-ABD8-7BF59B42B7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33" b="14268"/>
          <a:stretch/>
        </p:blipFill>
        <p:spPr>
          <a:xfrm>
            <a:off x="4777338" y="476672"/>
            <a:ext cx="3989453" cy="2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2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B691C-CD74-4F27-BD01-8CFFD95D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Werkatelier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626272-EF7C-4894-809B-D417CF313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Doel: overgang lager – secundair verzachten</a:t>
            </a:r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Doosjes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Dieren verzorgen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Wandelen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Snoezelen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Onthaalmoment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8322480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Alternerend leren (optioneel)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4608590"/>
          </a:xfrm>
        </p:spPr>
        <p:txBody>
          <a:bodyPr/>
          <a:lstStyle/>
          <a:p>
            <a:r>
              <a:rPr lang="nl-BE" dirty="0"/>
              <a:t>Deeltijds traject voor het laatste schooljaar</a:t>
            </a:r>
          </a:p>
          <a:p>
            <a:pPr lvl="1"/>
            <a:r>
              <a:rPr lang="nl-BE" dirty="0"/>
              <a:t>2 dagen school en 3 dagen stage</a:t>
            </a:r>
          </a:p>
          <a:p>
            <a:pPr lvl="1"/>
            <a:r>
              <a:rPr lang="nl-BE" dirty="0"/>
              <a:t>Voorbereiding op tewerkstelling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616460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el 1">
            <a:extLst>
              <a:ext uri="{FF2B5EF4-FFF2-40B4-BE49-F238E27FC236}">
                <a16:creationId xmlns:a16="http://schemas.microsoft.com/office/drawing/2014/main" id="{B82AC019-234C-D212-959F-1815536C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Rapporten</a:t>
            </a:r>
            <a:endParaRPr lang="nl-BE" altLang="nl-BE" dirty="0"/>
          </a:p>
        </p:txBody>
      </p:sp>
      <p:sp>
        <p:nvSpPr>
          <p:cNvPr id="140291" name="Tijdelijke aanduiding voor inhoud 3">
            <a:extLst>
              <a:ext uri="{FF2B5EF4-FFF2-40B4-BE49-F238E27FC236}">
                <a16:creationId xmlns:a16="http://schemas.microsoft.com/office/drawing/2014/main" id="{35CE4E03-9273-91BC-2A32-43ACE0B87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628775"/>
            <a:ext cx="8280400" cy="45005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altLang="nl-BE" dirty="0"/>
              <a:t>3 rapporten per schooljaar</a:t>
            </a:r>
            <a:br>
              <a:rPr lang="nl-NL" altLang="nl-BE" dirty="0"/>
            </a:br>
            <a:endParaRPr lang="nl-NL" altLang="nl-BE" dirty="0"/>
          </a:p>
          <a:p>
            <a:pPr marL="342900" indent="-342900">
              <a:buFontTx/>
              <a:buChar char="-"/>
            </a:pPr>
            <a:r>
              <a:rPr lang="nl-NL" altLang="nl-BE" dirty="0"/>
              <a:t>Per rapport evaluatie van:</a:t>
            </a:r>
          </a:p>
          <a:p>
            <a:pPr marL="342900" indent="-342900">
              <a:buFontTx/>
              <a:buChar char="•"/>
            </a:pPr>
            <a:r>
              <a:rPr lang="nl-NL" altLang="nl-BE" dirty="0"/>
              <a:t>Vakinhoudelijke prestaties</a:t>
            </a:r>
          </a:p>
          <a:p>
            <a:pPr marL="342900" indent="-342900">
              <a:buFontTx/>
              <a:buChar char="•"/>
            </a:pPr>
            <a:r>
              <a:rPr lang="nl-NL" altLang="nl-BE" dirty="0"/>
              <a:t>Werkhouding per vak</a:t>
            </a:r>
          </a:p>
          <a:p>
            <a:pPr marL="342900" indent="-342900">
              <a:buFontTx/>
              <a:buChar char="•"/>
            </a:pPr>
            <a:r>
              <a:rPr lang="nl-NL" altLang="nl-BE" dirty="0"/>
              <a:t>Algemene houding (attitude, discipline, orde, stiptheid)</a:t>
            </a:r>
            <a:endParaRPr lang="nl-NL" altLang="nl-BE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BB8BD-6341-43A0-82B8-17A1E6364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Starters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9A87A6-AC1E-4F96-9BD8-D5504FFAB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79290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69137-1EE0-4F2F-B085-886C312F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Speelplaats</a:t>
            </a:r>
          </a:p>
        </p:txBody>
      </p:sp>
      <p:pic>
        <p:nvPicPr>
          <p:cNvPr id="5" name="Tijdelijke aanduiding voor inhoud 4" descr="Afbeelding met grond, plafond, platform, leeg&#10;&#10;Automatisch gegenereerde beschrijving">
            <a:extLst>
              <a:ext uri="{FF2B5EF4-FFF2-40B4-BE49-F238E27FC236}">
                <a16:creationId xmlns:a16="http://schemas.microsoft.com/office/drawing/2014/main" id="{FE5A6A46-4CB5-4C45-B46E-2E3F1C2B3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75" y="344447"/>
            <a:ext cx="4051833" cy="303887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81D0CE4-F0B3-48F9-912E-3B7F943120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-2337"/>
          <a:stretch/>
        </p:blipFill>
        <p:spPr>
          <a:xfrm rot="5400000">
            <a:off x="977155" y="1199345"/>
            <a:ext cx="2221137" cy="2232248"/>
          </a:xfrm>
          <a:prstGeom prst="rect">
            <a:avLst/>
          </a:prstGeom>
        </p:spPr>
      </p:pic>
      <p:pic>
        <p:nvPicPr>
          <p:cNvPr id="9" name="Afbeelding 8" descr="Afbeelding met gras, buiten, boom, gebouw&#10;&#10;Automatisch gegenereerde beschrijving">
            <a:extLst>
              <a:ext uri="{FF2B5EF4-FFF2-40B4-BE49-F238E27FC236}">
                <a16:creationId xmlns:a16="http://schemas.microsoft.com/office/drawing/2014/main" id="{1AEEAC27-8700-47DB-BA03-3B9444891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2" y="3713975"/>
            <a:ext cx="4051835" cy="3038876"/>
          </a:xfrm>
          <a:prstGeom prst="rect">
            <a:avLst/>
          </a:prstGeom>
        </p:spPr>
      </p:pic>
      <p:pic>
        <p:nvPicPr>
          <p:cNvPr id="11" name="Afbeelding 10" descr="Afbeelding met gras, buiten, veld, berg&#10;&#10;Automatisch gegenereerde beschrijving">
            <a:extLst>
              <a:ext uri="{FF2B5EF4-FFF2-40B4-BE49-F238E27FC236}">
                <a16:creationId xmlns:a16="http://schemas.microsoft.com/office/drawing/2014/main" id="{DF39EFD3-23AB-4447-996B-5E2811788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75" y="3668788"/>
            <a:ext cx="4051833" cy="30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908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1489B-B403-4770-A496-3AD64387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4358E96-9947-40D9-82F8-71BDD22E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CE4F818A-E009-46BF-9B3D-D339AB7CC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729084"/>
              </p:ext>
            </p:extLst>
          </p:nvPr>
        </p:nvGraphicFramePr>
        <p:xfrm>
          <a:off x="251851" y="1340768"/>
          <a:ext cx="8460678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40452">
                  <a:extLst>
                    <a:ext uri="{9D8B030D-6E8A-4147-A177-3AD203B41FA5}">
                      <a16:colId xmlns:a16="http://schemas.microsoft.com/office/drawing/2014/main" val="3825951655"/>
                    </a:ext>
                  </a:extLst>
                </a:gridCol>
                <a:gridCol w="2820226">
                  <a:extLst>
                    <a:ext uri="{9D8B030D-6E8A-4147-A177-3AD203B41FA5}">
                      <a16:colId xmlns:a16="http://schemas.microsoft.com/office/drawing/2014/main" val="3791525323"/>
                    </a:ext>
                  </a:extLst>
                </a:gridCol>
              </a:tblGrid>
              <a:tr h="277614">
                <a:tc>
                  <a:txBody>
                    <a:bodyPr/>
                    <a:lstStyle/>
                    <a:p>
                      <a:r>
                        <a:rPr lang="nl-BE" dirty="0"/>
                        <a:t>Startklas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Schakelklas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40083"/>
                  </a:ext>
                </a:extLst>
              </a:tr>
              <a:tr h="1943295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Max. 8 leerlingen/klas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Prikkelarm lokaal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Rusthoek, zithoek, time-in in de klas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Vaste plaats en eigen bank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Stappenplannen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Week-en dagkalender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Visuele ondersteuning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Time timer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Hoofdtelefoon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Eten en snacken in de klas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…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nl-BE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Rustige speelplaats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Aanpassingen waar nodig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Rustige speelplaats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2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93834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FC1C6-1C4C-471C-AA4F-DB3B272D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Klaslokaal startklas</a:t>
            </a:r>
          </a:p>
        </p:txBody>
      </p:sp>
      <p:pic>
        <p:nvPicPr>
          <p:cNvPr id="5" name="Tijdelijke aanduiding voor inhoud 4" descr="Afbeelding met tekst, binnen, tafel&#10;&#10;Automatisch gegenereerde beschrijving">
            <a:extLst>
              <a:ext uri="{FF2B5EF4-FFF2-40B4-BE49-F238E27FC236}">
                <a16:creationId xmlns:a16="http://schemas.microsoft.com/office/drawing/2014/main" id="{EA80D21F-B4A5-479E-973D-6A1ED2904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73" y="4265916"/>
            <a:ext cx="2619909" cy="1964932"/>
          </a:xfrm>
        </p:spPr>
      </p:pic>
      <p:pic>
        <p:nvPicPr>
          <p:cNvPr id="11" name="Afbeelding 10" descr="Afbeelding met tekst, binnen, muur, vloer&#10;&#10;Automatisch gegenereerde beschrijving">
            <a:extLst>
              <a:ext uri="{FF2B5EF4-FFF2-40B4-BE49-F238E27FC236}">
                <a16:creationId xmlns:a16="http://schemas.microsoft.com/office/drawing/2014/main" id="{1E307799-FA20-46BD-8985-DB717D5F4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6"/>
          <a:stretch/>
        </p:blipFill>
        <p:spPr>
          <a:xfrm>
            <a:off x="4571998" y="4343712"/>
            <a:ext cx="2160240" cy="18871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1EFA9E5-6CED-DCC6-89CA-A8E74D129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89" y="1008391"/>
            <a:ext cx="7749819" cy="3336543"/>
          </a:xfrm>
          <a:prstGeom prst="rect">
            <a:avLst/>
          </a:prstGeom>
        </p:spPr>
      </p:pic>
      <p:pic>
        <p:nvPicPr>
          <p:cNvPr id="4" name="Afbeelding 3" descr="Afbeelding met tekst, binnen, muur, vloer&#10;&#10;Automatisch gegenereerde beschrijving">
            <a:extLst>
              <a:ext uri="{FF2B5EF4-FFF2-40B4-BE49-F238E27FC236}">
                <a16:creationId xmlns:a16="http://schemas.microsoft.com/office/drawing/2014/main" id="{46E663AD-9722-4D77-8DBB-62AF6070A8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6401" r="50896" b="26763"/>
          <a:stretch/>
        </p:blipFill>
        <p:spPr>
          <a:xfrm>
            <a:off x="7596336" y="3812064"/>
            <a:ext cx="1453588" cy="23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4142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9E426-50B4-45B0-B1FC-82AB2784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BGV</a:t>
            </a:r>
          </a:p>
        </p:txBody>
      </p:sp>
      <p:pic>
        <p:nvPicPr>
          <p:cNvPr id="5" name="Tijdelijke aanduiding voor inhoud 4" descr="Afbeelding met grond, buiten, gebouw, stof&#10;&#10;Automatisch gegenereerde beschrijving">
            <a:extLst>
              <a:ext uri="{FF2B5EF4-FFF2-40B4-BE49-F238E27FC236}">
                <a16:creationId xmlns:a16="http://schemas.microsoft.com/office/drawing/2014/main" id="{7A23419F-98F8-47AE-8533-3A7FAD6DA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8311" r="29138" b="6121"/>
          <a:stretch/>
        </p:blipFill>
        <p:spPr>
          <a:xfrm>
            <a:off x="1712951" y="390774"/>
            <a:ext cx="3064778" cy="2700338"/>
          </a:xfrm>
          <a:prstGeom prst="rect">
            <a:avLst/>
          </a:prstGeom>
        </p:spPr>
      </p:pic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82240CE5-FF7E-4BC6-9325-4C0EFAF81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22700" r="250" b="31101"/>
          <a:stretch/>
        </p:blipFill>
        <p:spPr>
          <a:xfrm>
            <a:off x="6151997" y="3164527"/>
            <a:ext cx="2560532" cy="3044957"/>
          </a:xfrm>
          <a:prstGeom prst="rect">
            <a:avLst/>
          </a:prstGeom>
        </p:spPr>
      </p:pic>
      <p:pic>
        <p:nvPicPr>
          <p:cNvPr id="8" name="Afbeelding 7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BBFAF06C-A35E-43B4-865F-48940B747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00" y="3123634"/>
            <a:ext cx="2335758" cy="3114343"/>
          </a:xfrm>
          <a:prstGeom prst="rect">
            <a:avLst/>
          </a:prstGeom>
        </p:spPr>
      </p:pic>
      <p:pic>
        <p:nvPicPr>
          <p:cNvPr id="12" name="Afbeelding 11" descr="Afbeelding met persoon, muur, binnen, bureau&#10;&#10;Automatisch gegenereerde beschrijving">
            <a:extLst>
              <a:ext uri="{FF2B5EF4-FFF2-40B4-BE49-F238E27FC236}">
                <a16:creationId xmlns:a16="http://schemas.microsoft.com/office/drawing/2014/main" id="{CEE4254B-69F3-4650-B82C-B43F55A99F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7" r="3800"/>
          <a:stretch/>
        </p:blipFill>
        <p:spPr>
          <a:xfrm>
            <a:off x="5364088" y="431803"/>
            <a:ext cx="2560532" cy="2659309"/>
          </a:xfrm>
          <a:prstGeom prst="rect">
            <a:avLst/>
          </a:prstGeom>
        </p:spPr>
      </p:pic>
      <p:pic>
        <p:nvPicPr>
          <p:cNvPr id="4" name="Afbeelding 3" descr="Afbeelding met tekst, binnen, persoon, plafond&#10;&#10;Automatisch gegenereerde beschrijving">
            <a:extLst>
              <a:ext uri="{FF2B5EF4-FFF2-40B4-BE49-F238E27FC236}">
                <a16:creationId xmlns:a16="http://schemas.microsoft.com/office/drawing/2014/main" id="{763F4BED-FE44-40EA-B5B3-FA371C08A2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1" y="3123634"/>
            <a:ext cx="2283718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0221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Team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dirty="0"/>
              <a:t>Leerkrachten</a:t>
            </a:r>
          </a:p>
          <a:p>
            <a:pPr lvl="1"/>
            <a:r>
              <a:rPr lang="nl-BE" dirty="0"/>
              <a:t>Logopedist</a:t>
            </a:r>
          </a:p>
          <a:p>
            <a:pPr lvl="1"/>
            <a:r>
              <a:rPr lang="nl-BE" dirty="0"/>
              <a:t>Kinesist</a:t>
            </a:r>
          </a:p>
          <a:p>
            <a:pPr lvl="1"/>
            <a:r>
              <a:rPr lang="nl-BE" dirty="0"/>
              <a:t>Kinderverzorgsters</a:t>
            </a:r>
          </a:p>
          <a:p>
            <a:pPr lvl="1"/>
            <a:r>
              <a:rPr lang="nl-BE" dirty="0"/>
              <a:t>Orthopedagoog</a:t>
            </a:r>
          </a:p>
          <a:p>
            <a:pPr lvl="1"/>
            <a:r>
              <a:rPr lang="nl-BE" dirty="0"/>
              <a:t>Verpleging</a:t>
            </a:r>
          </a:p>
          <a:p>
            <a:pPr lvl="1"/>
            <a:r>
              <a:rPr lang="nl-BE" dirty="0"/>
              <a:t>Leerlingenbegeleiding </a:t>
            </a:r>
          </a:p>
          <a:p>
            <a:pPr lvl="1"/>
            <a:r>
              <a:rPr lang="nl-NL" dirty="0"/>
              <a:t>T</a:t>
            </a:r>
            <a:r>
              <a:rPr lang="nl-BE" dirty="0" err="1"/>
              <a:t>echnisch</a:t>
            </a:r>
            <a:r>
              <a:rPr lang="nl-BE" dirty="0"/>
              <a:t> adviseur</a:t>
            </a:r>
          </a:p>
          <a:p>
            <a:pPr lvl="1"/>
            <a:r>
              <a:rPr lang="nl-NL" dirty="0"/>
              <a:t>D</a:t>
            </a:r>
            <a:r>
              <a:rPr lang="nl-BE" dirty="0" err="1"/>
              <a:t>irectieteam</a:t>
            </a:r>
            <a:endParaRPr lang="nl-BE" dirty="0"/>
          </a:p>
        </p:txBody>
      </p:sp>
      <p:pic>
        <p:nvPicPr>
          <p:cNvPr id="3" name="Afbeelding 2" descr="Afbeelding met tekst, binnen, voorbereiden, koken&#10;&#10;Automatisch gegenereerde beschrijving">
            <a:extLst>
              <a:ext uri="{FF2B5EF4-FFF2-40B4-BE49-F238E27FC236}">
                <a16:creationId xmlns:a16="http://schemas.microsoft.com/office/drawing/2014/main" id="{ADC3524C-667B-44BA-81A2-50A8E24E7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15110"/>
            <a:ext cx="3384376" cy="2538282"/>
          </a:xfrm>
          <a:prstGeom prst="rect">
            <a:avLst/>
          </a:prstGeom>
        </p:spPr>
      </p:pic>
      <p:pic>
        <p:nvPicPr>
          <p:cNvPr id="5" name="Afbeelding 4" descr="Afbeelding met tekst, schoolbord&#10;&#10;Automatisch gegenereerde beschrijving">
            <a:extLst>
              <a:ext uri="{FF2B5EF4-FFF2-40B4-BE49-F238E27FC236}">
                <a16:creationId xmlns:a16="http://schemas.microsoft.com/office/drawing/2014/main" id="{4C30ECA2-D794-4414-A598-A4066ABE2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7884" y="840558"/>
            <a:ext cx="3287398" cy="2465549"/>
          </a:xfrm>
          <a:prstGeom prst="rect">
            <a:avLst/>
          </a:prstGeom>
        </p:spPr>
      </p:pic>
      <p:pic>
        <p:nvPicPr>
          <p:cNvPr id="9" name="Afbeelding 8" descr="Afbeelding met binnen&#10;&#10;Automatisch gegenereerde beschrijving">
            <a:extLst>
              <a:ext uri="{FF2B5EF4-FFF2-40B4-BE49-F238E27FC236}">
                <a16:creationId xmlns:a16="http://schemas.microsoft.com/office/drawing/2014/main" id="{D0E94076-3AC3-4C4F-B248-9FA0D89163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b="20601"/>
          <a:stretch/>
        </p:blipFill>
        <p:spPr>
          <a:xfrm rot="5400000">
            <a:off x="3345172" y="767396"/>
            <a:ext cx="3312368" cy="25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80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Opleidingsvorm 2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Voor wie?</a:t>
            </a:r>
          </a:p>
          <a:p>
            <a:pPr lvl="1"/>
            <a:r>
              <a:rPr lang="nl-NL" dirty="0"/>
              <a:t>Leerlingen met </a:t>
            </a:r>
          </a:p>
          <a:p>
            <a:pPr lvl="2"/>
            <a:r>
              <a:rPr lang="nl-NL" dirty="0"/>
              <a:t> een matige verstandelijke beperking (type 2)</a:t>
            </a:r>
          </a:p>
          <a:p>
            <a:pPr lvl="2"/>
            <a:r>
              <a:rPr lang="nl-NL" dirty="0"/>
              <a:t> gedrags- of emotionele problemen (type 3)</a:t>
            </a:r>
          </a:p>
          <a:p>
            <a:pPr lvl="2"/>
            <a:r>
              <a:rPr lang="nl-NL" dirty="0"/>
              <a:t>een fysieke beperking (type 4)</a:t>
            </a:r>
          </a:p>
          <a:p>
            <a:pPr lvl="2"/>
            <a:r>
              <a:rPr lang="nl-NL" dirty="0"/>
              <a:t>ASS (type 9)</a:t>
            </a:r>
          </a:p>
          <a:p>
            <a:pPr lvl="1"/>
            <a:r>
              <a:rPr lang="nl-BE" dirty="0"/>
              <a:t>Leerplicht tot 18 jaar </a:t>
            </a:r>
          </a:p>
          <a:p>
            <a:pPr lvl="2"/>
            <a:r>
              <a:rPr lang="nl-BE" dirty="0"/>
              <a:t>Kunnen naar school komen tot 21 jaar</a:t>
            </a:r>
          </a:p>
          <a:p>
            <a:pPr lvl="2"/>
            <a:r>
              <a:rPr lang="nl-BE" dirty="0"/>
              <a:t>Mogelijkheid tot maximaal 3 schoolverlengingen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59875-AEC2-46AD-9BF5-EA5E13B3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Welbevinden</a:t>
            </a:r>
          </a:p>
        </p:txBody>
      </p:sp>
      <p:pic>
        <p:nvPicPr>
          <p:cNvPr id="9" name="Afbeelding 8" descr="Afbeelding met buiten, boom, grond, lucht&#10;&#10;Automatisch gegenereerde beschrijving">
            <a:extLst>
              <a:ext uri="{FF2B5EF4-FFF2-40B4-BE49-F238E27FC236}">
                <a16:creationId xmlns:a16="http://schemas.microsoft.com/office/drawing/2014/main" id="{5BA067F6-5EB8-4CAF-9AB2-89F7B9E17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33508" r="35629" b="18839"/>
          <a:stretch/>
        </p:blipFill>
        <p:spPr>
          <a:xfrm>
            <a:off x="5905328" y="3909527"/>
            <a:ext cx="2976324" cy="2446503"/>
          </a:xfrm>
          <a:prstGeom prst="rect">
            <a:avLst/>
          </a:prstGeom>
        </p:spPr>
      </p:pic>
      <p:pic>
        <p:nvPicPr>
          <p:cNvPr id="11" name="Afbeelding 10" descr="Afbeelding met boom, buiten&#10;&#10;Automatisch gegenereerde beschrijving">
            <a:extLst>
              <a:ext uri="{FF2B5EF4-FFF2-40B4-BE49-F238E27FC236}">
                <a16:creationId xmlns:a16="http://schemas.microsoft.com/office/drawing/2014/main" id="{D7DAC73A-5FCC-4EAF-977C-7CF15A1FA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76" y="193861"/>
            <a:ext cx="2556076" cy="3408100"/>
          </a:xfrm>
          <a:prstGeom prst="rect">
            <a:avLst/>
          </a:prstGeom>
        </p:spPr>
      </p:pic>
      <p:pic>
        <p:nvPicPr>
          <p:cNvPr id="7" name="Afbeelding 6" descr="Afbeelding met buitenshuis, hek, hemel, schoeisel&#10;&#10;Automatisch gegenereerde beschrijving">
            <a:extLst>
              <a:ext uri="{FF2B5EF4-FFF2-40B4-BE49-F238E27FC236}">
                <a16:creationId xmlns:a16="http://schemas.microsoft.com/office/drawing/2014/main" id="{92F5AF2A-A206-D48D-E95B-83B8650C1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992639"/>
            <a:ext cx="5436674" cy="2446503"/>
          </a:xfrm>
          <a:prstGeom prst="rect">
            <a:avLst/>
          </a:prstGeom>
        </p:spPr>
      </p:pic>
      <p:pic>
        <p:nvPicPr>
          <p:cNvPr id="10" name="Afbeelding 9" descr="Afbeelding met Menselijk gezicht, persoon, zwart-wit, glimlach&#10;&#10;Automatisch gegenereerde beschrijving">
            <a:extLst>
              <a:ext uri="{FF2B5EF4-FFF2-40B4-BE49-F238E27FC236}">
                <a16:creationId xmlns:a16="http://schemas.microsoft.com/office/drawing/2014/main" id="{C38F40AF-3290-91E8-EDAD-B37CA8C35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3933056"/>
            <a:ext cx="5436673" cy="24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2248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Contacten met ouders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NL" dirty="0"/>
              <a:t>Kennismaking met nieuwe leerlingen</a:t>
            </a:r>
          </a:p>
          <a:p>
            <a:pPr lvl="1">
              <a:buNone/>
            </a:pPr>
            <a:r>
              <a:rPr lang="nl-NL" dirty="0"/>
              <a:t>		nu en eind augustus</a:t>
            </a:r>
          </a:p>
          <a:p>
            <a:pPr lvl="1"/>
            <a:r>
              <a:rPr lang="nl-NL" dirty="0"/>
              <a:t>Bespreking overgang (voor nieuwe leerlingen)</a:t>
            </a:r>
          </a:p>
          <a:p>
            <a:pPr lvl="1"/>
            <a:r>
              <a:rPr lang="nl-NL" dirty="0"/>
              <a:t>Oudercontacten</a:t>
            </a:r>
          </a:p>
          <a:p>
            <a:pPr lvl="1"/>
            <a:r>
              <a:rPr lang="nl-NL" dirty="0"/>
              <a:t>Klassenraden met ouders (incl. bespreken rapport)</a:t>
            </a:r>
          </a:p>
          <a:p>
            <a:pPr lvl="1"/>
            <a:r>
              <a:rPr lang="nl-NL" dirty="0"/>
              <a:t>Reflectieavond </a:t>
            </a:r>
          </a:p>
          <a:p>
            <a:pPr lvl="1"/>
            <a:r>
              <a:rPr lang="nl-NL" dirty="0"/>
              <a:t>Huisbezoeken</a:t>
            </a:r>
          </a:p>
          <a:p>
            <a:pPr lvl="1"/>
            <a:r>
              <a:rPr lang="nl-NL" dirty="0"/>
              <a:t>Telefonisch</a:t>
            </a:r>
          </a:p>
          <a:p>
            <a:pPr lvl="1"/>
            <a:r>
              <a:rPr lang="nl-NL" dirty="0"/>
              <a:t>Smartschool</a:t>
            </a:r>
          </a:p>
          <a:p>
            <a:pPr lvl="1"/>
            <a:r>
              <a:rPr lang="nl-NL" dirty="0"/>
              <a:t>Brieven via Smartschool</a:t>
            </a:r>
          </a:p>
          <a:p>
            <a:pPr lvl="1"/>
            <a:r>
              <a:rPr lang="nl-NL" dirty="0"/>
              <a:t>Schoolgids </a:t>
            </a: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171895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el 1">
            <a:extLst>
              <a:ext uri="{FF2B5EF4-FFF2-40B4-BE49-F238E27FC236}">
                <a16:creationId xmlns:a16="http://schemas.microsoft.com/office/drawing/2014/main" id="{B4B2F9E7-43BD-48CF-D73C-C6C7F286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Praktische info</a:t>
            </a:r>
            <a:endParaRPr lang="nl-BE" alt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2E3DBE-A31C-2076-93A1-1CD853A7D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Schooluren:</a:t>
            </a:r>
          </a:p>
          <a:p>
            <a:pPr lvl="2">
              <a:defRPr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Maandag, dinsdag, donderdag, vrijdag: 8.55 uur – 16.00 uur</a:t>
            </a:r>
          </a:p>
          <a:p>
            <a:pPr lvl="2">
              <a:defRPr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Woensdag: 8.55 uur – 12.30 uur</a:t>
            </a:r>
          </a:p>
          <a:p>
            <a:pPr marL="287337" lvl="2" indent="0">
              <a:buFont typeface="Symbol" panose="05050102010706020507" pitchFamily="18" charset="2"/>
              <a:buNone/>
              <a:defRPr/>
            </a:pPr>
            <a:endParaRPr lang="nl-B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Bus:</a:t>
            </a:r>
          </a:p>
          <a:p>
            <a:pPr lvl="2">
              <a:defRPr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Indien gewenst en vervoersgerechtigd wordt er busvervoer voorzien</a:t>
            </a:r>
          </a:p>
          <a:p>
            <a:pPr lvl="2">
              <a:defRPr/>
            </a:pPr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ij wijzigingen (verhuis, type, OV,…) moet dit opnieuw bekeken worden</a:t>
            </a:r>
          </a:p>
          <a:p>
            <a:pPr marL="287337" lvl="2" indent="0">
              <a:buFont typeface="Symbol" panose="05050102010706020507" pitchFamily="18" charset="2"/>
              <a:buNone/>
              <a:defRPr/>
            </a:pPr>
            <a:endParaRPr lang="nl-B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Maaltijden:</a:t>
            </a:r>
          </a:p>
          <a:p>
            <a:pPr lvl="2">
              <a:defRPr/>
            </a:pPr>
            <a:r>
              <a:rPr lang="nl-NL" sz="2000" dirty="0"/>
              <a:t>Lunchpakket meebrengen</a:t>
            </a:r>
          </a:p>
          <a:p>
            <a:pPr lvl="2">
              <a:defRPr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Geen warme maaltijden / geen soep</a:t>
            </a:r>
          </a:p>
          <a:p>
            <a:pPr lvl="2">
              <a:defRPr/>
            </a:pPr>
            <a:r>
              <a:rPr lang="nl-BE" sz="2000" dirty="0"/>
              <a:t>Leerlingen op MFC: krijgen ‘s avonds warme maaltijd</a:t>
            </a:r>
          </a:p>
          <a:p>
            <a:pPr lvl="2">
              <a:defRPr/>
            </a:pPr>
            <a:endParaRPr lang="nl-BE" sz="2000" dirty="0"/>
          </a:p>
          <a:p>
            <a:pPr lvl="2">
              <a:defRPr/>
            </a:pPr>
            <a:endParaRPr lang="nl-B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indent="0">
              <a:buFont typeface="Webdings" panose="05030102010509060703" pitchFamily="18" charset="2"/>
              <a:buNone/>
              <a:defRPr/>
            </a:pPr>
            <a:endParaRPr lang="nl-BE" sz="1800" dirty="0"/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el 6">
            <a:extLst>
              <a:ext uri="{FF2B5EF4-FFF2-40B4-BE49-F238E27FC236}">
                <a16:creationId xmlns:a16="http://schemas.microsoft.com/office/drawing/2014/main" id="{C59EEBC6-AEB2-BCDE-8CB2-6F0CE4673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Aanmeldingsprocedure</a:t>
            </a:r>
            <a:endParaRPr lang="nl-NL" altLang="nl-BE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AB7821B-FEEF-0DDC-F95A-9D6AD4BD1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71" y="1340768"/>
            <a:ext cx="8281058" cy="4788578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sz="3600" dirty="0">
                <a:solidFill>
                  <a:schemeClr val="accent6"/>
                </a:solidFill>
              </a:rPr>
              <a:t>Online aanmelden via </a:t>
            </a:r>
            <a:r>
              <a:rPr lang="nl-BE" sz="3600" dirty="0">
                <a:solidFill>
                  <a:schemeClr val="accent6"/>
                </a:solidFill>
                <a:hlinkClick r:id="rId2"/>
              </a:rPr>
              <a:t>https://www.de3master.be</a:t>
            </a:r>
            <a:br>
              <a:rPr lang="nl-BE" sz="3600" dirty="0">
                <a:solidFill>
                  <a:schemeClr val="accent6"/>
                </a:solidFill>
              </a:rPr>
            </a:br>
            <a:endParaRPr lang="nl-BE" sz="3600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sz="3600" dirty="0">
                <a:solidFill>
                  <a:schemeClr val="accent6"/>
                </a:solidFill>
              </a:rPr>
              <a:t>Het oefenscherm is reeds actief (= niet officieel aanmelden, enkel oefenaanmeldingen)</a:t>
            </a:r>
            <a:br>
              <a:rPr lang="nl-BE" sz="3600" dirty="0">
                <a:solidFill>
                  <a:schemeClr val="accent6"/>
                </a:solidFill>
              </a:rPr>
            </a:br>
            <a:endParaRPr lang="nl-BE" sz="3600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NL" sz="3600" i="1" dirty="0">
                <a:solidFill>
                  <a:schemeClr val="accent6"/>
                </a:solidFill>
              </a:rPr>
              <a:t>Let op!</a:t>
            </a:r>
            <a:r>
              <a:rPr lang="nl-NL" sz="3600" dirty="0">
                <a:solidFill>
                  <a:schemeClr val="accent6"/>
                </a:solidFill>
              </a:rPr>
              <a:t> Effectief aanmelden kan pas vanaf </a:t>
            </a:r>
            <a:r>
              <a:rPr lang="nl-NL" sz="3600" b="1" dirty="0">
                <a:solidFill>
                  <a:schemeClr val="accent6"/>
                </a:solidFill>
              </a:rPr>
              <a:t>10 maart 2025 om 10u</a:t>
            </a:r>
          </a:p>
          <a:p>
            <a:pPr lvl="1" fontAlgn="auto">
              <a:spcAft>
                <a:spcPts val="0"/>
              </a:spcAft>
              <a:defRPr/>
            </a:pPr>
            <a:endParaRPr lang="nl-NL" sz="3600" b="1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sz="3600" dirty="0">
                <a:solidFill>
                  <a:schemeClr val="accent6"/>
                </a:solidFill>
              </a:rPr>
              <a:t>Het invullen van de plaatsen gebeurt op basis van de combinatie chronologie / toeval. Aangemelde leerlingen krijgen hierover bericht op 4/4.</a:t>
            </a:r>
            <a:br>
              <a:rPr lang="nl-BE" sz="3600" dirty="0">
                <a:solidFill>
                  <a:schemeClr val="accent6"/>
                </a:solidFill>
              </a:rPr>
            </a:br>
            <a:r>
              <a:rPr lang="nl-BE" sz="3600" dirty="0">
                <a:solidFill>
                  <a:schemeClr val="accent6"/>
                </a:solidFill>
              </a:rPr>
              <a:t>Aanmeldingen voor OV1 worden bekeken samen met de school </a:t>
            </a:r>
            <a:r>
              <a:rPr lang="nl-BE" sz="3600" dirty="0" err="1">
                <a:solidFill>
                  <a:schemeClr val="accent6"/>
                </a:solidFill>
              </a:rPr>
              <a:t>Nautica</a:t>
            </a:r>
            <a:r>
              <a:rPr lang="nl-BE" sz="3600" dirty="0">
                <a:solidFill>
                  <a:schemeClr val="accent6"/>
                </a:solidFill>
              </a:rPr>
              <a:t> in Merksplas (complementaire werking)</a:t>
            </a:r>
            <a:br>
              <a:rPr lang="nl-NL" sz="3600" b="1" dirty="0">
                <a:solidFill>
                  <a:schemeClr val="accent6"/>
                </a:solidFill>
              </a:rPr>
            </a:br>
            <a:endParaRPr lang="nl-BE" sz="3600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sz="3600" dirty="0">
                <a:solidFill>
                  <a:schemeClr val="accent6"/>
                </a:solidFill>
              </a:rPr>
              <a:t>Voorrangsperiode lopende voor:</a:t>
            </a:r>
          </a:p>
          <a:p>
            <a:pPr marL="576000" lvl="2" indent="-288000" fontAlgn="auto">
              <a:spcAft>
                <a:spcPts val="0"/>
              </a:spcAft>
              <a:defRPr/>
            </a:pPr>
            <a:r>
              <a:rPr lang="nl-BE" sz="3600" dirty="0">
                <a:solidFill>
                  <a:schemeClr val="accent6"/>
                </a:solidFill>
              </a:rPr>
              <a:t>Broers en zussen</a:t>
            </a:r>
          </a:p>
          <a:p>
            <a:pPr marL="576000" lvl="2" indent="-288000" fontAlgn="auto">
              <a:spcAft>
                <a:spcPts val="0"/>
              </a:spcAft>
              <a:defRPr/>
            </a:pPr>
            <a:r>
              <a:rPr lang="nl-BE" sz="3600" dirty="0">
                <a:solidFill>
                  <a:schemeClr val="accent6"/>
                </a:solidFill>
              </a:rPr>
              <a:t>Kinderen van personeel</a:t>
            </a:r>
          </a:p>
          <a:p>
            <a:pPr marL="864000" lvl="4" indent="0"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br>
              <a:rPr lang="nl-BE" dirty="0">
                <a:solidFill>
                  <a:schemeClr val="accent6"/>
                </a:solidFill>
                <a:highlight>
                  <a:srgbClr val="FFFF00"/>
                </a:highlight>
              </a:rPr>
            </a:br>
            <a:endParaRPr lang="nl-BE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el 6">
            <a:extLst>
              <a:ext uri="{FF2B5EF4-FFF2-40B4-BE49-F238E27FC236}">
                <a16:creationId xmlns:a16="http://schemas.microsoft.com/office/drawing/2014/main" id="{54DC4847-48FF-8613-1037-01BC515CF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Aanmeldingsscherm</a:t>
            </a:r>
            <a:endParaRPr lang="nl-NL" altLang="nl-BE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6AB8F36-3062-158D-2340-E7BFED41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1" fontAlgn="auto">
              <a:spcAft>
                <a:spcPts val="0"/>
              </a:spcAft>
              <a:defRPr/>
            </a:pPr>
            <a:endParaRPr lang="nl-BE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dirty="0">
                <a:solidFill>
                  <a:schemeClr val="accent6"/>
                </a:solidFill>
              </a:rPr>
              <a:t>Oefenscherm</a:t>
            </a:r>
            <a:r>
              <a:rPr lang="nl-BE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>
                <a:solidFill>
                  <a:schemeClr val="accent6"/>
                </a:solidFill>
              </a:rPr>
              <a:t>op </a:t>
            </a:r>
            <a:r>
              <a:rPr lang="nl-BE" dirty="0">
                <a:solidFill>
                  <a:schemeClr val="accent6"/>
                </a:solidFill>
                <a:hlinkClick r:id="rId2"/>
              </a:rPr>
              <a:t>https://www.de3master.be</a:t>
            </a:r>
            <a:r>
              <a:rPr lang="nl-BE" dirty="0">
                <a:solidFill>
                  <a:schemeClr val="accent6"/>
                </a:solidFill>
              </a:rPr>
              <a:t>  </a:t>
            </a: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(reeds actief)</a:t>
            </a:r>
            <a:endParaRPr lang="nl-BE" dirty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dirty="0">
                <a:solidFill>
                  <a:schemeClr val="accent6"/>
                </a:solidFill>
              </a:rPr>
              <a:t>Goed informeren:</a:t>
            </a:r>
          </a:p>
          <a:p>
            <a:pPr marL="800100" lvl="2" indent="-3429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nl-BE" dirty="0">
                <a:solidFill>
                  <a:schemeClr val="accent6"/>
                </a:solidFill>
              </a:rPr>
              <a:t>Attestering en advies van het CLB over de </a:t>
            </a:r>
            <a:br>
              <a:rPr lang="nl-BE" dirty="0">
                <a:solidFill>
                  <a:schemeClr val="accent6"/>
                </a:solidFill>
              </a:rPr>
            </a:br>
            <a:r>
              <a:rPr lang="nl-BE" dirty="0">
                <a:solidFill>
                  <a:schemeClr val="accent6"/>
                </a:solidFill>
              </a:rPr>
              <a:t>opleidingsvorm</a:t>
            </a:r>
          </a:p>
          <a:p>
            <a:pPr marL="800100" lvl="2" indent="-3429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nl-BE" dirty="0">
                <a:solidFill>
                  <a:schemeClr val="accent6"/>
                </a:solidFill>
              </a:rPr>
              <a:t>Diagnose ASS?</a:t>
            </a:r>
          </a:p>
          <a:p>
            <a:pPr marL="800100" lvl="2" indent="-3429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nl-BE" dirty="0">
                <a:solidFill>
                  <a:schemeClr val="accent6"/>
                </a:solidFill>
              </a:rPr>
              <a:t>Busvervoer:</a:t>
            </a:r>
          </a:p>
          <a:p>
            <a:pPr marL="457200" lvl="2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nl-BE" dirty="0">
                <a:solidFill>
                  <a:schemeClr val="accent6"/>
                </a:solidFill>
                <a:hlinkClick r:id="rId3"/>
              </a:rPr>
              <a:t>http://onderwijs.vlaanderen.be/vind-de-meest-nabije-school-voor-buitengewoon-onderwijs</a:t>
            </a:r>
            <a:endParaRPr lang="nl-BE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nl-BE" dirty="0">
                <a:solidFill>
                  <a:schemeClr val="accent6"/>
                </a:solidFill>
              </a:rPr>
              <a:t>		Voor vragen hierover: Els Van Pelt 014/85 00 52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nl-BE" dirty="0">
                <a:solidFill>
                  <a:schemeClr val="accent6"/>
                </a:solidFill>
              </a:rPr>
              <a:t>		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el 6">
            <a:extLst>
              <a:ext uri="{FF2B5EF4-FFF2-40B4-BE49-F238E27FC236}">
                <a16:creationId xmlns:a16="http://schemas.microsoft.com/office/drawing/2014/main" id="{01E80508-50EF-A062-6157-E341E413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Aandachtspunten</a:t>
            </a:r>
            <a:endParaRPr lang="nl-NL" altLang="nl-BE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BC01AFF-252D-FC8F-E5BA-CFC64D8A8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nl-BE" altLang="nl-BE" dirty="0">
                <a:solidFill>
                  <a:schemeClr val="accent6"/>
                </a:solidFill>
              </a:rPr>
              <a:t>Vrije plaatsen:</a:t>
            </a:r>
          </a:p>
          <a:p>
            <a:pPr marL="745200" lvl="3" indent="-457200" fontAlgn="auto">
              <a:spcAft>
                <a:spcPts val="0"/>
              </a:spcAft>
              <a:defRPr/>
            </a:pPr>
            <a:r>
              <a:rPr lang="nl-BE" altLang="nl-BE" dirty="0">
                <a:solidFill>
                  <a:schemeClr val="accent6"/>
                </a:solidFill>
              </a:rPr>
              <a:t>Tijdig aanmelden is belangrijk</a:t>
            </a:r>
            <a:br>
              <a:rPr lang="nl-BE" altLang="nl-BE" dirty="0">
                <a:solidFill>
                  <a:schemeClr val="accent6"/>
                </a:solidFill>
              </a:rPr>
            </a:br>
            <a:r>
              <a:rPr lang="nl-BE" altLang="nl-BE" dirty="0">
                <a:solidFill>
                  <a:schemeClr val="accent6"/>
                </a:solidFill>
              </a:rPr>
              <a:t>* </a:t>
            </a:r>
            <a:r>
              <a:rPr lang="nl-NL" dirty="0">
                <a:solidFill>
                  <a:schemeClr val="accent6"/>
                </a:solidFill>
              </a:rPr>
              <a:t>met de datum en het tijdstip wordt deels rekening gehouden</a:t>
            </a:r>
            <a:endParaRPr lang="nl-BE" altLang="nl-BE" dirty="0">
              <a:solidFill>
                <a:schemeClr val="accent6"/>
              </a:solidFill>
            </a:endParaRPr>
          </a:p>
          <a:p>
            <a:pPr marL="0" lvl="1" indent="0" fontAlgn="auto">
              <a:spcAft>
                <a:spcPts val="0"/>
              </a:spcAft>
              <a:buFont typeface="Webdings" panose="05030102010509060703" pitchFamily="18" charset="2"/>
              <a:buNone/>
              <a:defRPr/>
            </a:pPr>
            <a:endParaRPr lang="nl-BE" altLang="nl-BE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altLang="nl-BE" dirty="0">
                <a:solidFill>
                  <a:schemeClr val="accent6"/>
                </a:solidFill>
              </a:rPr>
              <a:t>Indien nood aan MFC: ook daar rechtstreeks aanmelden </a:t>
            </a:r>
            <a:br>
              <a:rPr lang="nl-BE" altLang="nl-BE" dirty="0">
                <a:solidFill>
                  <a:schemeClr val="accent6"/>
                </a:solidFill>
              </a:rPr>
            </a:br>
            <a:r>
              <a:rPr lang="nl-BE" altLang="nl-BE" i="1" dirty="0">
                <a:solidFill>
                  <a:schemeClr val="accent6"/>
                </a:solidFill>
              </a:rPr>
              <a:t>Apart aanmeldingssysteem, dus niet via de school.</a:t>
            </a:r>
            <a:br>
              <a:rPr lang="nl-BE" altLang="nl-BE" i="1" dirty="0">
                <a:solidFill>
                  <a:schemeClr val="accent6"/>
                </a:solidFill>
              </a:rPr>
            </a:br>
            <a:r>
              <a:rPr lang="nl-BE" altLang="nl-BE" i="1" dirty="0">
                <a:solidFill>
                  <a:schemeClr val="accent6"/>
                </a:solidFill>
              </a:rPr>
              <a:t>Voor een aanmelding dient een A-document opgesteld te worden. (CLB – mutualiteit)</a:t>
            </a:r>
            <a:endParaRPr lang="nl-BE" altLang="nl-BE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nl-BE" altLang="nl-BE" sz="2600" dirty="0">
              <a:solidFill>
                <a:schemeClr val="accent6"/>
              </a:solidFill>
            </a:endParaRPr>
          </a:p>
          <a:p>
            <a:pPr marL="0" lvl="1" indent="0" fontAlgn="auto">
              <a:spcAft>
                <a:spcPts val="0"/>
              </a:spcAft>
              <a:buFont typeface="Webdings" panose="05030102010509060703" pitchFamily="18" charset="2"/>
              <a:buNone/>
              <a:defRPr/>
            </a:pPr>
            <a:endParaRPr lang="nl-BE" altLang="nl-BE" sz="2600" dirty="0">
              <a:solidFill>
                <a:schemeClr val="accent6"/>
              </a:solidFill>
            </a:endParaRPr>
          </a:p>
          <a:p>
            <a:pPr marL="0" lvl="1" indent="0" fontAlgn="auto">
              <a:spcAft>
                <a:spcPts val="0"/>
              </a:spcAft>
              <a:buFont typeface="Webdings" panose="05030102010509060703" pitchFamily="18" charset="2"/>
              <a:buNone/>
              <a:defRPr/>
            </a:pPr>
            <a:endParaRPr lang="nl-BE" altLang="nl-BE" sz="2600" dirty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nl-BE" altLang="nl-BE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2000" lvl="4" indent="-288000" fontAlgn="auto">
              <a:spcAft>
                <a:spcPts val="0"/>
              </a:spcAft>
              <a:defRPr/>
            </a:pPr>
            <a:endParaRPr lang="nl-B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277AC-DEF4-4A85-912E-83B769E2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verder kennismaken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919EE9-F823-4317-83B2-702C4527E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BE" dirty="0"/>
          </a:p>
          <a:p>
            <a:pPr lvl="1"/>
            <a:r>
              <a:rPr lang="nl-BE" dirty="0"/>
              <a:t>Doedag: dinsdag 11 februari 2025</a:t>
            </a:r>
          </a:p>
          <a:p>
            <a:pPr marL="0" lvl="1" indent="0">
              <a:buNone/>
            </a:pPr>
            <a:endParaRPr lang="nl-BE" dirty="0"/>
          </a:p>
          <a:p>
            <a:pPr lvl="1"/>
            <a:r>
              <a:rPr lang="nl-BE" dirty="0"/>
              <a:t>Opendeurdag: zondag 27 april 2025</a:t>
            </a:r>
          </a:p>
          <a:p>
            <a:pPr marL="0" lvl="1" indent="0">
              <a:buNone/>
            </a:pPr>
            <a:endParaRPr lang="nl-BE" dirty="0"/>
          </a:p>
          <a:p>
            <a:pPr marL="0" lvl="1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873249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E826A55-9862-069E-2069-0197A056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170113"/>
            <a:ext cx="8280400" cy="33464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nl-BE" dirty="0"/>
            </a:br>
            <a:br>
              <a:rPr lang="nl-BE" dirty="0"/>
            </a:br>
            <a:r>
              <a:rPr lang="nl-BE" sz="5300" dirty="0">
                <a:solidFill>
                  <a:srgbClr val="A1057D"/>
                </a:solidFill>
              </a:rPr>
              <a:t>Vragen?</a:t>
            </a:r>
            <a:br>
              <a:rPr lang="nl-BE" sz="5300" dirty="0"/>
            </a:br>
            <a:r>
              <a:rPr lang="nl-BE" sz="4000" dirty="0"/>
              <a:t> </a:t>
            </a:r>
            <a:br>
              <a:rPr lang="nl-BE" sz="5300" dirty="0"/>
            </a:br>
            <a:r>
              <a:rPr lang="nl-BE" b="0" dirty="0">
                <a:solidFill>
                  <a:schemeClr val="tx1"/>
                </a:solidFill>
              </a:rPr>
              <a:t>Voor vragen nadien kan u contact opnemen met Els van Pelt: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  <a:hlinkClick r:id="rId2"/>
              </a:rPr>
              <a:t>els.van.pelt@de3master.be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014/85.00.52</a:t>
            </a:r>
            <a:br>
              <a:rPr lang="nl-BE" sz="5300" dirty="0"/>
            </a:br>
            <a:br>
              <a:rPr lang="nl-BE" dirty="0"/>
            </a:br>
            <a:r>
              <a:rPr lang="nl-B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Ben je al fan van onze facebookpagina </a:t>
            </a:r>
            <a:br>
              <a:rPr lang="nl-BE" sz="2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200" dirty="0">
                <a:hlinkClick r:id="rId3"/>
              </a:rPr>
              <a:t>De 3master Campus Kasterlee secundair onderwijs | Facebook</a:t>
            </a:r>
            <a:b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nl-BE" dirty="0"/>
            </a:br>
            <a:br>
              <a:rPr lang="nl-BE" dirty="0"/>
            </a:br>
            <a:endParaRPr lang="nl-BE" sz="44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Toekomstperspectief</a:t>
            </a:r>
            <a:br>
              <a:rPr lang="nl-BE" dirty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31470" y="980728"/>
            <a:ext cx="8281058" cy="4680598"/>
          </a:xfrm>
        </p:spPr>
        <p:txBody>
          <a:bodyPr>
            <a:normAutofit/>
          </a:bodyPr>
          <a:lstStyle/>
          <a:p>
            <a:endParaRPr lang="nl-BE" dirty="0"/>
          </a:p>
          <a:p>
            <a:pPr lvl="1"/>
            <a:r>
              <a:rPr lang="nl-BE" dirty="0"/>
              <a:t>Begeleid werkmilieu</a:t>
            </a:r>
          </a:p>
          <a:p>
            <a:pPr lvl="2"/>
            <a:r>
              <a:rPr lang="nl-BE" dirty="0"/>
              <a:t>Maatwerkbedrijf (voormalige beschutte werkplaatsen)</a:t>
            </a:r>
          </a:p>
          <a:p>
            <a:pPr lvl="1"/>
            <a:r>
              <a:rPr lang="nl-BE" dirty="0"/>
              <a:t>Begeleid woonmilieu</a:t>
            </a:r>
          </a:p>
          <a:p>
            <a:pPr lvl="1"/>
            <a:r>
              <a:rPr lang="nl-BE" dirty="0"/>
              <a:t>Na afronden tweede fase: Attest </a:t>
            </a:r>
            <a:r>
              <a:rPr lang="nl-NL" dirty="0"/>
              <a:t>maatschappelijk functioneren en participeren in een omgeving met ondersteuning en tewerkstelling in een werkomgeving met ondersteuning</a:t>
            </a:r>
            <a:endParaRPr lang="nl-BE" dirty="0"/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68604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Structuur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Ongeveer 70 leerlingen</a:t>
            </a:r>
          </a:p>
          <a:p>
            <a:pPr lvl="1"/>
            <a:r>
              <a:rPr lang="nl-BE" dirty="0"/>
              <a:t>9 klassen</a:t>
            </a:r>
          </a:p>
          <a:p>
            <a:pPr lvl="1"/>
            <a:r>
              <a:rPr lang="nl-BE" dirty="0"/>
              <a:t>2 fasen</a:t>
            </a:r>
          </a:p>
          <a:p>
            <a:pPr lvl="2"/>
            <a:r>
              <a:rPr lang="nl-BE" dirty="0"/>
              <a:t>Fase 1</a:t>
            </a:r>
          </a:p>
          <a:p>
            <a:pPr lvl="2"/>
            <a:r>
              <a:rPr lang="nl-BE" dirty="0"/>
              <a:t>Fase 2</a:t>
            </a:r>
          </a:p>
          <a:p>
            <a:pPr marL="576000" lvl="3" indent="0">
              <a:buNone/>
            </a:pPr>
            <a:endParaRPr lang="nl-BE" dirty="0"/>
          </a:p>
          <a:p>
            <a:pPr lvl="1"/>
            <a:r>
              <a:rPr lang="nl-BE" dirty="0"/>
              <a:t>Eventueel aangevuld met een extra jaar alternerend leren</a:t>
            </a:r>
          </a:p>
          <a:p>
            <a:pPr lvl="1"/>
            <a:r>
              <a:rPr lang="nl-BE" dirty="0"/>
              <a:t>Klassen worden ingedeeld op basis van:</a:t>
            </a:r>
          </a:p>
          <a:p>
            <a:pPr lvl="2"/>
            <a:r>
              <a:rPr lang="nl-BE" dirty="0"/>
              <a:t>Overgangscriteria </a:t>
            </a:r>
          </a:p>
          <a:p>
            <a:pPr lvl="2"/>
            <a:r>
              <a:rPr lang="nl-BE" dirty="0"/>
              <a:t>Sociale vaardigheden</a:t>
            </a:r>
          </a:p>
          <a:p>
            <a:pPr lvl="2"/>
            <a:r>
              <a:rPr lang="nl-BE" dirty="0"/>
              <a:t>Leeftijd</a:t>
            </a:r>
          </a:p>
          <a:p>
            <a:pPr lvl="2"/>
            <a:r>
              <a:rPr lang="nl-BE" dirty="0"/>
              <a:t>Voorkeur BGV (fase 2)</a:t>
            </a:r>
          </a:p>
          <a:p>
            <a:pPr lvl="1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77026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Structuur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Lessen zijn opgedeeld in:</a:t>
            </a:r>
          </a:p>
          <a:p>
            <a:pPr lvl="1"/>
            <a:r>
              <a:rPr lang="nl-BE" dirty="0"/>
              <a:t>Algemene Sociale Vorming (ASV)</a:t>
            </a:r>
          </a:p>
          <a:p>
            <a:pPr lvl="1"/>
            <a:r>
              <a:rPr lang="nl-BE" dirty="0"/>
              <a:t>Beroepsgerichte Vorming (BGV)</a:t>
            </a:r>
          </a:p>
          <a:p>
            <a:pPr lvl="1"/>
            <a:endParaRPr lang="nl-BE" dirty="0"/>
          </a:p>
          <a:p>
            <a:pPr marL="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61646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 descr="Afbeelding met tekst, schermopname, Lettertype, Afdrukken&#10;&#10;Automatisch gegenereerde beschrijving">
            <a:extLst>
              <a:ext uri="{FF2B5EF4-FFF2-40B4-BE49-F238E27FC236}">
                <a16:creationId xmlns:a16="http://schemas.microsoft.com/office/drawing/2014/main" id="{7F93C0AB-72CF-9DCD-4532-626ED43689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20595" y="68263"/>
            <a:ext cx="4302810" cy="6081712"/>
          </a:xfrm>
          <a:noFill/>
        </p:spPr>
      </p:pic>
    </p:spTree>
    <p:extLst>
      <p:ext uri="{BB962C8B-B14F-4D97-AF65-F5344CB8AC3E}">
        <p14:creationId xmlns:p14="http://schemas.microsoft.com/office/powerpoint/2010/main" val="9120034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ASV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395536" y="1340768"/>
            <a:ext cx="8281058" cy="4680598"/>
          </a:xfrm>
        </p:spPr>
        <p:txBody>
          <a:bodyPr>
            <a:normAutofit lnSpcReduction="10000"/>
          </a:bodyPr>
          <a:lstStyle/>
          <a:p>
            <a:pPr lvl="1"/>
            <a:r>
              <a:rPr lang="nl-BE" dirty="0"/>
              <a:t>REDZAAMHEID</a:t>
            </a:r>
          </a:p>
          <a:p>
            <a:pPr lvl="2"/>
            <a:r>
              <a:rPr lang="nl-BE" dirty="0"/>
              <a:t>Tweewekelijks winkelen en koken, opstellen winkellijst </a:t>
            </a:r>
            <a:r>
              <a:rPr lang="nl-BE" dirty="0" err="1"/>
              <a:t>a.d.h.v</a:t>
            </a:r>
            <a:r>
              <a:rPr lang="nl-BE" dirty="0"/>
              <a:t>. budget</a:t>
            </a:r>
          </a:p>
          <a:p>
            <a:pPr lvl="2"/>
            <a:r>
              <a:rPr lang="nl-BE" dirty="0"/>
              <a:t>Maandelijks bezoek aan bibliotheek </a:t>
            </a:r>
          </a:p>
          <a:p>
            <a:pPr lvl="2"/>
            <a:r>
              <a:rPr lang="nl-BE" dirty="0"/>
              <a:t>3x per schooljaar: tavernebezoek</a:t>
            </a:r>
          </a:p>
          <a:p>
            <a:pPr lvl="2"/>
            <a:r>
              <a:rPr lang="nl-BE" dirty="0"/>
              <a:t>Onderhoud i.f.v. wonen</a:t>
            </a:r>
          </a:p>
          <a:p>
            <a:endParaRPr lang="nl-BE" dirty="0"/>
          </a:p>
          <a:p>
            <a:pPr lvl="1"/>
            <a:r>
              <a:rPr lang="nl-BE" dirty="0"/>
              <a:t>PROJECT</a:t>
            </a:r>
          </a:p>
          <a:p>
            <a:pPr lvl="2"/>
            <a:r>
              <a:rPr lang="nl-BE" dirty="0"/>
              <a:t>Thema’s: </a:t>
            </a:r>
            <a:r>
              <a:rPr lang="nl-BE" dirty="0" err="1"/>
              <a:t>i.f.v</a:t>
            </a:r>
            <a:r>
              <a:rPr lang="nl-BE" dirty="0"/>
              <a:t>. leefwereld </a:t>
            </a:r>
          </a:p>
          <a:p>
            <a:pPr lvl="2"/>
            <a:r>
              <a:rPr lang="nl-BE" dirty="0"/>
              <a:t>Opbouw en uitdieping </a:t>
            </a:r>
            <a:r>
              <a:rPr lang="nl-BE" dirty="0" err="1"/>
              <a:t>ngl</a:t>
            </a:r>
            <a:r>
              <a:rPr lang="nl-BE" dirty="0"/>
              <a:t>. leeftijd</a:t>
            </a:r>
          </a:p>
          <a:p>
            <a:pPr lvl="2"/>
            <a:r>
              <a:rPr lang="nl-BE" dirty="0"/>
              <a:t>KOP: Klas Overkoepelend Project in FASE 1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61646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persoon, kleding, tafel, overdekt&#10;&#10;Automatisch gegenereerde beschrijving">
            <a:extLst>
              <a:ext uri="{FF2B5EF4-FFF2-40B4-BE49-F238E27FC236}">
                <a16:creationId xmlns:a16="http://schemas.microsoft.com/office/drawing/2014/main" id="{698706BC-483F-D268-191C-0DFCFD46E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83" b="14889"/>
          <a:stretch/>
        </p:blipFill>
        <p:spPr>
          <a:xfrm>
            <a:off x="107504" y="3634222"/>
            <a:ext cx="3938264" cy="2489448"/>
          </a:xfrm>
          <a:prstGeom prst="rect">
            <a:avLst/>
          </a:prstGeom>
        </p:spPr>
      </p:pic>
      <p:pic>
        <p:nvPicPr>
          <p:cNvPr id="17" name="Afbeelding 16" descr="Afbeelding met kleding, persoon, overdekt, Leren&#10;&#10;Automatisch gegenereerde beschrijving">
            <a:extLst>
              <a:ext uri="{FF2B5EF4-FFF2-40B4-BE49-F238E27FC236}">
                <a16:creationId xmlns:a16="http://schemas.microsoft.com/office/drawing/2014/main" id="{21A7E6BA-2EBC-8221-5DEE-2F1DB0DAC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4" y="437069"/>
            <a:ext cx="6192688" cy="2786709"/>
          </a:xfrm>
          <a:prstGeom prst="rect">
            <a:avLst/>
          </a:prstGeom>
        </p:spPr>
      </p:pic>
      <p:pic>
        <p:nvPicPr>
          <p:cNvPr id="19" name="Afbeelding 18" descr="Afbeelding met overdekt, persoon, kleding, computer&#10;&#10;Automatisch gegenereerde beschrijving">
            <a:extLst>
              <a:ext uri="{FF2B5EF4-FFF2-40B4-BE49-F238E27FC236}">
                <a16:creationId xmlns:a16="http://schemas.microsoft.com/office/drawing/2014/main" id="{C61FC3F0-899E-349F-C9A8-AEC09CF77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8" y="3634222"/>
            <a:ext cx="5100059" cy="2295026"/>
          </a:xfrm>
          <a:prstGeom prst="rect">
            <a:avLst/>
          </a:prstGeom>
        </p:spPr>
      </p:pic>
      <p:pic>
        <p:nvPicPr>
          <p:cNvPr id="21" name="Afbeelding 20" descr="Afbeelding met overdekt, persoon, gips, huis&#10;&#10;Automatisch gegenereerde beschrijving">
            <a:extLst>
              <a:ext uri="{FF2B5EF4-FFF2-40B4-BE49-F238E27FC236}">
                <a16:creationId xmlns:a16="http://schemas.microsoft.com/office/drawing/2014/main" id="{C14DE275-C0BC-683E-F7CE-357CF58DB4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1000"/>
          <a:stretch/>
        </p:blipFill>
        <p:spPr>
          <a:xfrm rot="5400000">
            <a:off x="6215977" y="835305"/>
            <a:ext cx="333678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00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o-thema_rood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-thema-blauw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-thema-oranje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-thema-groen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92F58708BD4479BFE04A8DD6001B4" ma:contentTypeVersion="4" ma:contentTypeDescription="Create a new document." ma:contentTypeScope="" ma:versionID="ec3e5e33e3d26b18acd5d4d1276ff744">
  <xsd:schema xmlns:xsd="http://www.w3.org/2001/XMLSchema" xmlns:xs="http://www.w3.org/2001/XMLSchema" xmlns:p="http://schemas.microsoft.com/office/2006/metadata/properties" xmlns:ns3="3604ff1c-41f8-413c-882c-8e1d96de3281" targetNamespace="http://schemas.microsoft.com/office/2006/metadata/properties" ma:root="true" ma:fieldsID="69ed153c3b0891d5e627442b6389656e" ns3:_="">
    <xsd:import namespace="3604ff1c-41f8-413c-882c-8e1d96de32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4ff1c-41f8-413c-882c-8e1d96de3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FE09D-3D72-4A48-B343-0864D50FF9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BC3C77-37E6-43A8-85AF-6202AD592154}">
  <ds:schemaRefs>
    <ds:schemaRef ds:uri="http://purl.org/dc/elements/1.1/"/>
    <ds:schemaRef ds:uri="3604ff1c-41f8-413c-882c-8e1d96de3281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5A3149F-4AAD-4CC4-9957-8A309A5EF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4ff1c-41f8-413c-882c-8e1d96de3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988</Words>
  <Application>Microsoft Office PowerPoint</Application>
  <PresentationFormat>Diavoorstelling (4:3)</PresentationFormat>
  <Paragraphs>252</Paragraphs>
  <Slides>37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37</vt:i4>
      </vt:variant>
    </vt:vector>
  </HeadingPairs>
  <TitlesOfParts>
    <vt:vector size="47" baseType="lpstr">
      <vt:lpstr>Arial</vt:lpstr>
      <vt:lpstr>Calibri</vt:lpstr>
      <vt:lpstr>Symbol</vt:lpstr>
      <vt:lpstr>Verdana</vt:lpstr>
      <vt:lpstr>Webdings</vt:lpstr>
      <vt:lpstr>Wingdings</vt:lpstr>
      <vt:lpstr>Go-thema_rood</vt:lpstr>
      <vt:lpstr>GO-thema-blauw</vt:lpstr>
      <vt:lpstr>GO-thema-oranje</vt:lpstr>
      <vt:lpstr>Go-thema-groen</vt:lpstr>
      <vt:lpstr>Opleidingsvorm 2 (OV2)</vt:lpstr>
      <vt:lpstr>De 3master</vt:lpstr>
      <vt:lpstr>Opleidingsvorm 2</vt:lpstr>
      <vt:lpstr> Toekomstperspectief </vt:lpstr>
      <vt:lpstr>Structuur</vt:lpstr>
      <vt:lpstr>Structuur</vt:lpstr>
      <vt:lpstr>PowerPoint-presentatie</vt:lpstr>
      <vt:lpstr>ASV</vt:lpstr>
      <vt:lpstr>PowerPoint-presentatie</vt:lpstr>
      <vt:lpstr>BGV – Beroepsgerichte vorming</vt:lpstr>
      <vt:lpstr>BGV</vt:lpstr>
      <vt:lpstr>Bandwerk</vt:lpstr>
      <vt:lpstr>Bandwerk</vt:lpstr>
      <vt:lpstr>Stappenplan</vt:lpstr>
      <vt:lpstr>PowerPoint-presentatie</vt:lpstr>
      <vt:lpstr>PowerPoint-presentatie</vt:lpstr>
      <vt:lpstr>Atelierwerk</vt:lpstr>
      <vt:lpstr>Onderhoudsatelier</vt:lpstr>
      <vt:lpstr>Strijkatelier</vt:lpstr>
      <vt:lpstr>Strijkatelier</vt:lpstr>
      <vt:lpstr>Werkatelier</vt:lpstr>
      <vt:lpstr>Alternerend leren (optioneel)</vt:lpstr>
      <vt:lpstr>Rapporten</vt:lpstr>
      <vt:lpstr>Starters</vt:lpstr>
      <vt:lpstr>Speelplaats</vt:lpstr>
      <vt:lpstr>PowerPoint-presentatie</vt:lpstr>
      <vt:lpstr>Klaslokaal startklas</vt:lpstr>
      <vt:lpstr>BGV</vt:lpstr>
      <vt:lpstr>Team</vt:lpstr>
      <vt:lpstr>Welbevinden</vt:lpstr>
      <vt:lpstr>Contacten met ouders</vt:lpstr>
      <vt:lpstr>Praktische info</vt:lpstr>
      <vt:lpstr>Aanmeldingsprocedure</vt:lpstr>
      <vt:lpstr>Aanmeldingsscherm</vt:lpstr>
      <vt:lpstr>Aandachtspunten</vt:lpstr>
      <vt:lpstr>Hoe verder kennismaken</vt:lpstr>
      <vt:lpstr>  Vragen?   Voor vragen nadien kan u contact opnemen met Els van Pelt:  els.van.pelt@de3master.be  014/85.00.52  Ben je al fan van onze facebookpagina  De 3master Campus Kasterlee secundair onderwijs | Facebook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Opleidingsvorm 2 (OV2)</dc:title>
  <dc:creator>Stephanie Nelis</dc:creator>
  <cp:lastModifiedBy>Anick Caestecker</cp:lastModifiedBy>
  <cp:revision>40</cp:revision>
  <dcterms:created xsi:type="dcterms:W3CDTF">2021-01-07T09:01:25Z</dcterms:created>
  <dcterms:modified xsi:type="dcterms:W3CDTF">2025-01-29T07:34:23Z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0x01010012892F58708BD4479BFE04A8DD6001B4</vt:lpwstr>
  </property>
</Properties>
</file>