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3" r:id="rId6"/>
    <p:sldId id="267" r:id="rId7"/>
    <p:sldId id="268" r:id="rId8"/>
    <p:sldId id="266" r:id="rId9"/>
    <p:sldId id="257" r:id="rId10"/>
    <p:sldId id="269" r:id="rId11"/>
    <p:sldId id="262" r:id="rId12"/>
    <p:sldId id="270" r:id="rId13"/>
    <p:sldId id="261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lotte Stevens" initials="LS" lastIdx="1" clrIdx="0">
    <p:extLst>
      <p:ext uri="{19B8F6BF-5375-455C-9EA6-DF929625EA0E}">
        <p15:presenceInfo xmlns:p15="http://schemas.microsoft.com/office/powerpoint/2012/main" userId="3783bdf0fc8b26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4CA1C-DF6D-8D99-B307-7E3AA0D99395}" v="27" dt="2021-08-29T09:52:35.503"/>
    <p1510:client id="{A250991C-A723-8AC4-DCDF-C1C16EDCCF24}" v="946" dt="2021-09-03T13:44:40.784"/>
    <p1510:client id="{E3440AE2-6AE6-4A50-9252-A715EF720785}" v="7" dt="2021-08-29T09:48:46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CFB4-E274-4661-ADC6-E90566CA0170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E654-F7DD-40B6-A1E0-80D1F95B3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D652B-8450-40EF-81F4-E94549EAB96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3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C7BD-7E9A-4E65-AA55-5779FEB9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13C46F-A004-4E64-8EB7-BC688238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0F6BBB-3BF5-4BB8-B64A-10F06F79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85CEE-92A3-4CD6-9E36-A0992121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00E13-4E2F-4E69-A36E-A2DCDCE9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9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0720D-95BE-4742-914A-0AF79F02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BA874F-4779-480A-85CB-D5C3D8D4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BEEB1A-DDBB-4C9D-B042-93A507C9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65E2D-01D0-4D6A-8F0E-A63CA66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F8D2A-7322-4A39-838D-F7055E3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63AA1A-A3CF-410D-8A67-3F6DDA96E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323A9E-A44F-4709-9C20-34A5E2C50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59588F-E59D-481D-84E2-E8C9671B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D3AF58-9BE0-4CA0-A397-F3C8BCAB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3BC21-1110-4463-84E1-6036F95B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9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BC810-F776-4C2B-9B85-C103185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5729D-7A2E-4EAB-AAE9-1C9C5505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5B6F7-6770-4FAC-8FFC-71C91CBD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D6EF1E-C127-4D18-BBC4-50A06661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8AB434-0DC0-48ED-B99F-6C229A55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0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47F0E-C803-4C1A-9852-9C1F6832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27BBBA-55C4-4B88-BF1E-2F1508BC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837F7-BECD-4260-9CCD-5B8E8F7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35068-1E4D-49D6-B8D9-B19AC457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A796F6-3EE5-42ED-8D50-EA39161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20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3547-1CB1-40EF-BE29-55195AA3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FD36B-EB81-4E12-882F-68282C8A3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FF38A5-3740-4AE1-9E5D-6B3B1188C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79DE65-3C79-4A90-A675-F39C5D5F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0D8E36-A266-44E4-9566-887BA92E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5AB83F-1AC5-4402-A54C-1EDD1666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2FDDF-82D2-4929-9A41-97AE3053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EE4505-6993-4E53-90E7-113BD864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3488D1-AFF5-4540-BDA3-D8489EFB6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41237E-900A-4ACC-9865-C99F5FFAC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2BEB48-162D-451E-8693-2AE72BBD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468330-D4F1-44B1-9B7A-42927168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88AE22-3B00-42EF-9C7E-FEDA61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FD5BE0-BE35-4B19-8877-7A32C03D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3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A99F4-B169-4F70-885C-A545BDDE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E53116-BFA9-48E7-AB4F-B7783672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B33D3-1A05-40D5-A69F-70721761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FBA9B-2BAD-4523-974F-006E2223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8B21554-8460-4666-B8AF-856B398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BF8721-61DC-40F5-91BD-D89ECF67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5B8890-6290-4CA6-B514-E1632516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7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0E3E4-1F6D-439C-B618-A660729A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A5B03-E48B-445F-B62B-0D764D75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2B42DA-9F62-445F-A275-0288789F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79254-04D8-4248-9715-C14B650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13CA97-AD20-4EA0-8ACD-87D0ACD7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7D8306-C20D-4888-BDEE-42C1F1E7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F1E4-9A29-4870-946E-D9CF162F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9585EB-DD04-4769-B577-8139EC64A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27C515-93EA-4D97-877B-C31A9ED8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2B7BAE-378B-4F82-A0AE-6DFFAC07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4F4EBB-E00B-4689-9DC5-52739BB8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527FB0-2DDF-438B-8A78-608BA9C8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30F525-A842-443A-9BFE-D757298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727B3-58F2-46DE-8803-8FD451B9F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6A895-42BA-4417-A3F9-302722D0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F662-08D0-49E4-8B40-F998EAB20B2C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B6B226-9369-4E90-9CAC-215B55FE5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8EE2A0-8104-4D0D-9009-57DC4A3C0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.stevens@opo-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hyperlink" Target="mailto:groep4@distelvlinder-culemborg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arro.com/hc/nl/categories/115000062149-Ou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72137"/>
            <a:ext cx="4597947" cy="11858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DFEDF45-4F0B-4F96-9000-29F33CF85D0D}"/>
              </a:ext>
            </a:extLst>
          </p:cNvPr>
          <p:cNvSpPr/>
          <p:nvPr/>
        </p:nvSpPr>
        <p:spPr>
          <a:xfrm>
            <a:off x="2485070" y="775976"/>
            <a:ext cx="5278433" cy="304698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NL" sz="9600" b="1" dirty="0">
                <a:solidFill>
                  <a:schemeClr val="accent2"/>
                </a:solidFill>
              </a:rPr>
              <a:t>WELKOM</a:t>
            </a:r>
          </a:p>
          <a:p>
            <a:r>
              <a:rPr lang="nl-NL" sz="9600" b="1" dirty="0">
                <a:solidFill>
                  <a:schemeClr val="accent2"/>
                </a:solidFill>
              </a:rPr>
              <a:t>in groep 3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8EBF33-A6E9-4E26-96E9-A4F52A2DA262}"/>
              </a:ext>
            </a:extLst>
          </p:cNvPr>
          <p:cNvSpPr/>
          <p:nvPr/>
        </p:nvSpPr>
        <p:spPr>
          <a:xfrm>
            <a:off x="2784917" y="4006616"/>
            <a:ext cx="455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accent2"/>
                </a:solidFill>
              </a:rPr>
              <a:t>Schooljaar 2021 - 2022</a:t>
            </a:r>
          </a:p>
        </p:txBody>
      </p:sp>
    </p:spTree>
    <p:extLst>
      <p:ext uri="{BB962C8B-B14F-4D97-AF65-F5344CB8AC3E}">
        <p14:creationId xmlns:p14="http://schemas.microsoft.com/office/powerpoint/2010/main" val="29235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72137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35A54B1-D992-47F6-AD61-D9C4DE9160FA}"/>
              </a:ext>
            </a:extLst>
          </p:cNvPr>
          <p:cNvSpPr txBox="1"/>
          <p:nvPr/>
        </p:nvSpPr>
        <p:spPr>
          <a:xfrm>
            <a:off x="2778708" y="0"/>
            <a:ext cx="640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Zaken buiten de klas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F520AF-CEBC-471F-8DA2-E58699161B3D}"/>
              </a:ext>
            </a:extLst>
          </p:cNvPr>
          <p:cNvSpPr txBox="1"/>
          <p:nvPr/>
        </p:nvSpPr>
        <p:spPr>
          <a:xfrm>
            <a:off x="550411" y="985422"/>
            <a:ext cx="1086627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>
                <a:solidFill>
                  <a:srgbClr val="CC5A1A"/>
                </a:solidFill>
              </a:rPr>
              <a:t>We zoeken twee contactouders en twee biebouders. De contactouders zijn de link tussen de leerkracht en de andere ouders, bijvoorbeeld bij het regelen van begeleiders bij activiteiten. Graag</a:t>
            </a:r>
            <a:r>
              <a:rPr lang="nl-NL" sz="2800" dirty="0">
                <a:solidFill>
                  <a:srgbClr val="CC5A1A"/>
                </a:solidFill>
                <a:sym typeface="Wingdings" panose="05000000000000000000" pitchFamily="2" charset="2"/>
              </a:rPr>
              <a:t> aanmelden via de e-mail.</a:t>
            </a:r>
            <a:endParaRPr lang="nl-NL" sz="2800" dirty="0">
              <a:solidFill>
                <a:srgbClr val="CC5A1A"/>
              </a:solidFill>
            </a:endParaRPr>
          </a:p>
          <a:p>
            <a:endParaRPr lang="nl-NL" sz="2800" dirty="0">
              <a:solidFill>
                <a:srgbClr val="CC5A1A"/>
              </a:solidFill>
            </a:endParaRPr>
          </a:p>
          <a:p>
            <a:r>
              <a:rPr lang="nl-NL" sz="2800" dirty="0">
                <a:solidFill>
                  <a:srgbClr val="CC5A1A"/>
                </a:solidFill>
              </a:rPr>
              <a:t>Op de jaarplanning staan alle bijzondere activiteiten genoemd. Hieronder een selectie (i.v.m. ouderhulp):</a:t>
            </a:r>
            <a:endParaRPr lang="nl-NL" sz="280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21 september 2021:          schoolreis 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Julianatoren</a:t>
            </a:r>
            <a:endParaRPr lang="nl-NL" sz="28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23 december 2021:           Kerstmaaltijd	</a:t>
            </a:r>
            <a:endParaRPr lang="nl-NL" sz="28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22 april 2022:                     Koningsspelen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17 mei 2022:                       Optreden podiumweek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128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8427" y="1055588"/>
            <a:ext cx="10875146" cy="47424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		          </a:t>
            </a:r>
          </a:p>
          <a:p>
            <a:pPr marL="0" indent="0">
              <a:buNone/>
            </a:pPr>
            <a:endParaRPr lang="nl-NL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C00000"/>
                </a:solidFill>
              </a:rPr>
              <a:t>Telefoonnummer school: 0345-536206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C00000"/>
                </a:solidFill>
              </a:rPr>
              <a:t>Mail: </a:t>
            </a:r>
            <a:r>
              <a:rPr lang="nl-NL" sz="2200" dirty="0">
                <a:solidFill>
                  <a:srgbClr val="C00000"/>
                </a:solidFill>
                <a:hlinkClick r:id="rId4"/>
              </a:rPr>
              <a:t>groep3@distelvlinder-culemborg.nl</a:t>
            </a:r>
            <a:r>
              <a:rPr lang="nl-NL" sz="2200" dirty="0">
                <a:solidFill>
                  <a:srgbClr val="C00000"/>
                </a:solidFill>
              </a:rPr>
              <a:t> </a:t>
            </a:r>
            <a:endParaRPr lang="nl-NL" sz="2200" dirty="0">
              <a:solidFill>
                <a:srgbClr val="C00000"/>
              </a:solidFill>
              <a:cs typeface="Calibri"/>
            </a:endParaRP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>
                <a:solidFill>
                  <a:srgbClr val="C00000"/>
                </a:solidFill>
              </a:rPr>
              <a:t>Heeft u nog vragen n.a.v. alle informatie? Neemt u dan gerust contact op.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C00000"/>
                </a:solidFill>
              </a:rPr>
              <a:t>Bedankt voor uw tijd en aandacht.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C00000"/>
                </a:solidFill>
              </a:rPr>
              <a:t>We gaan voor een fijn leerjaar met een productieve, leerzame en prettige samenwerking!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1900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996727"/>
            <a:ext cx="5410399" cy="20830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7F9649-0BB2-401A-BD4C-CFCD19B1190A}"/>
              </a:ext>
            </a:extLst>
          </p:cNvPr>
          <p:cNvSpPr txBox="1"/>
          <p:nvPr/>
        </p:nvSpPr>
        <p:spPr>
          <a:xfrm>
            <a:off x="2562226" y="0"/>
            <a:ext cx="640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Vragen?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4DD035-3726-4365-8409-F8C51C8AB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73541"/>
            <a:ext cx="4597947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95962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BAF79A-2CB8-4EA9-90DF-6D56015903D3}"/>
              </a:ext>
            </a:extLst>
          </p:cNvPr>
          <p:cNvSpPr txBox="1"/>
          <p:nvPr/>
        </p:nvSpPr>
        <p:spPr>
          <a:xfrm>
            <a:off x="4429125" y="108348"/>
            <a:ext cx="3333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De leerkracht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596108-4206-4D23-8615-B11CBA28138F}"/>
              </a:ext>
            </a:extLst>
          </p:cNvPr>
          <p:cNvSpPr txBox="1"/>
          <p:nvPr/>
        </p:nvSpPr>
        <p:spPr>
          <a:xfrm>
            <a:off x="1085850" y="1504950"/>
            <a:ext cx="1034415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Corrie </a:t>
            </a:r>
            <a:r>
              <a:rPr lang="nl-NL" sz="2800" dirty="0" err="1">
                <a:solidFill>
                  <a:srgbClr val="CC5A1A"/>
                </a:solidFill>
              </a:rPr>
              <a:t>Versloot</a:t>
            </a:r>
            <a:r>
              <a:rPr lang="nl-NL" sz="2800" dirty="0">
                <a:solidFill>
                  <a:srgbClr val="CC5A1A"/>
                </a:solidFill>
              </a:rPr>
              <a:t>, ma-di</a:t>
            </a:r>
          </a:p>
          <a:p>
            <a:pPr lvl="1"/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CC5A1A"/>
                </a:solidFill>
              </a:rPr>
              <a:t>Joske</a:t>
            </a:r>
            <a:r>
              <a:rPr lang="nl-NL" sz="2800" dirty="0">
                <a:solidFill>
                  <a:srgbClr val="CC5A1A"/>
                </a:solidFill>
              </a:rPr>
              <a:t> van der Heide, wo-do-vrij</a:t>
            </a:r>
            <a:endParaRPr lang="nl-NL" sz="2800" dirty="0">
              <a:solidFill>
                <a:srgbClr val="CC5A1A"/>
              </a:solidFill>
              <a:cs typeface="Calibri"/>
            </a:endParaRPr>
          </a:p>
          <a:p>
            <a:pPr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  <a:cs typeface="Calibri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  <a:cs typeface="Calibri"/>
              </a:rPr>
              <a:t>Melissa (</a:t>
            </a:r>
            <a:r>
              <a:rPr lang="nl-NL" sz="2800" dirty="0" err="1">
                <a:solidFill>
                  <a:srgbClr val="CC5A1A"/>
                </a:solidFill>
                <a:cs typeface="Calibri" panose="020F0502020204030204"/>
              </a:rPr>
              <a:t>stagaire</a:t>
            </a:r>
            <a:r>
              <a:rPr lang="nl-NL" sz="2800" dirty="0">
                <a:solidFill>
                  <a:srgbClr val="CC5A1A"/>
                </a:solidFill>
                <a:cs typeface="Calibri" panose="020F0502020204030204"/>
              </a:rPr>
              <a:t>): ma-di eerste halfjaar</a:t>
            </a:r>
          </a:p>
          <a:p>
            <a:pPr lvl="1"/>
            <a:endParaRPr lang="nl-NL" sz="2800" dirty="0">
              <a:solidFill>
                <a:srgbClr val="CC5A1A"/>
              </a:solidFill>
            </a:endParaRPr>
          </a:p>
          <a:p>
            <a:pPr lvl="1"/>
            <a:r>
              <a:rPr lang="nl-NL" sz="2800" dirty="0">
                <a:solidFill>
                  <a:srgbClr val="CC5A1A"/>
                </a:solidFill>
              </a:rPr>
              <a:t>Mailadres van de groepsleerkrachten:</a:t>
            </a:r>
          </a:p>
          <a:p>
            <a:pPr lvl="1"/>
            <a:r>
              <a:rPr lang="nl-NL" sz="2800" dirty="0">
                <a:solidFill>
                  <a:schemeClr val="accent1"/>
                </a:solidFill>
              </a:rPr>
              <a:t>groep3@distelvlinder-culemborg.nl</a:t>
            </a:r>
            <a:endParaRPr lang="nl-NL" sz="2800" dirty="0">
              <a:solidFill>
                <a:schemeClr val="accent1"/>
              </a:solidFill>
              <a:cs typeface="Calibri"/>
            </a:endParaRPr>
          </a:p>
          <a:p>
            <a:pPr lvl="1"/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2800" dirty="0">
              <a:solidFill>
                <a:srgbClr val="CC5A1A"/>
              </a:solidFill>
            </a:endParaRPr>
          </a:p>
        </p:txBody>
      </p:sp>
      <p:pic>
        <p:nvPicPr>
          <p:cNvPr id="3" name="Afbeelding 4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D87FEB47-1D10-4965-A1AE-FCFD1EAF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791" y="1821190"/>
            <a:ext cx="3189247" cy="17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85334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757E6F-2DAB-4B64-9FAF-F51F95D0FEA5}"/>
              </a:ext>
            </a:extLst>
          </p:cNvPr>
          <p:cNvSpPr txBox="1"/>
          <p:nvPr/>
        </p:nvSpPr>
        <p:spPr>
          <a:xfrm>
            <a:off x="2714625" y="83801"/>
            <a:ext cx="676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Communicatie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317816-890B-4E11-96C1-BF1FB865D974}"/>
              </a:ext>
            </a:extLst>
          </p:cNvPr>
          <p:cNvSpPr txBox="1"/>
          <p:nvPr/>
        </p:nvSpPr>
        <p:spPr>
          <a:xfrm>
            <a:off x="574675" y="1172666"/>
            <a:ext cx="10106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Een afspraak maken kan via de mail of telefonisch (0345-536206).</a:t>
            </a:r>
          </a:p>
          <a:p>
            <a:r>
              <a:rPr lang="nl-NL" sz="2800" dirty="0">
                <a:solidFill>
                  <a:srgbClr val="CC5A1A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Na 14.15u is de leerkracht telefonisch bereikbaar. Gesprekken kunnen tot 16.30u plaats vinden.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: mededelingen vanuit school worden geplaatst op </a:t>
            </a: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. Het is daarom belangrijk dat u gekoppeld bent. Vanuit school is hiervoor een uitnodiging verstuurd. De meeste ouders hebben deze uitnodiging inmiddels ‘geaccordeerd’.</a:t>
            </a:r>
          </a:p>
          <a:p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0862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23434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757E6F-2DAB-4B64-9FAF-F51F95D0FEA5}"/>
              </a:ext>
            </a:extLst>
          </p:cNvPr>
          <p:cNvSpPr txBox="1"/>
          <p:nvPr/>
        </p:nvSpPr>
        <p:spPr>
          <a:xfrm>
            <a:off x="2714625" y="104775"/>
            <a:ext cx="676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Communicatie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317816-890B-4E11-96C1-BF1FB865D974}"/>
              </a:ext>
            </a:extLst>
          </p:cNvPr>
          <p:cNvSpPr txBox="1"/>
          <p:nvPr/>
        </p:nvSpPr>
        <p:spPr>
          <a:xfrm>
            <a:off x="587375" y="1134566"/>
            <a:ext cx="10614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Vragen over </a:t>
            </a: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? Neem een kijkje op: </a:t>
            </a:r>
            <a:r>
              <a:rPr lang="nl-NL" sz="2800" dirty="0">
                <a:solidFill>
                  <a:srgbClr val="CC5A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https://support.parro.com/hc/nl/categories/115000062149-Ouder</a:t>
            </a:r>
            <a:r>
              <a:rPr lang="nl-NL" sz="2800" dirty="0">
                <a:solidFill>
                  <a:srgbClr val="CC5A1A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Sommige documenten kunnen niet aan </a:t>
            </a: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 worden gekoppeld. Deze worden verstuurd via de mail. U krijgt van ons wél bericht op </a:t>
            </a: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 dat er een e-mail is verstuurd.</a:t>
            </a: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4118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18813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8B10446-941E-46BA-9FE6-12E360EFCAE4}"/>
              </a:ext>
            </a:extLst>
          </p:cNvPr>
          <p:cNvSpPr txBox="1"/>
          <p:nvPr/>
        </p:nvSpPr>
        <p:spPr>
          <a:xfrm>
            <a:off x="2447925" y="0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Oudergesprekken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F63857-3D08-4D83-BAEC-AC0078AB9551}"/>
              </a:ext>
            </a:extLst>
          </p:cNvPr>
          <p:cNvSpPr txBox="1"/>
          <p:nvPr/>
        </p:nvSpPr>
        <p:spPr>
          <a:xfrm>
            <a:off x="390525" y="1299051"/>
            <a:ext cx="104394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Het kennismakings- en overdrachtsgesprek vindt plaats in </a:t>
            </a:r>
            <a:br>
              <a:rPr lang="nl-NL" sz="2800" dirty="0">
                <a:solidFill>
                  <a:srgbClr val="CC5A1A"/>
                </a:solidFill>
              </a:rPr>
            </a:br>
            <a:r>
              <a:rPr lang="nl-NL" sz="2800" dirty="0">
                <a:solidFill>
                  <a:srgbClr val="CC5A1A"/>
                </a:solidFill>
              </a:rPr>
              <a:t>week 39 (van 27 september t/m 1 oktober).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Het welbevindingsgesprek vindt plaats in week 46 (van 15 november t/m 19 november). </a:t>
            </a:r>
            <a:br>
              <a:rPr lang="nl-NL" sz="2800" dirty="0">
                <a:solidFill>
                  <a:srgbClr val="CC5A1A"/>
                </a:solidFill>
              </a:rPr>
            </a:b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Het eerste rapportgesprek vindt plaats in week 7 (14 februari t/m 18 februari 2022). De rapportgesprekken zijn voor ouder en kind.</a:t>
            </a:r>
            <a:endParaRPr lang="nl-NL" sz="2800" dirty="0">
              <a:solidFill>
                <a:srgbClr val="CC5A1A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De overige data zijn te vinden op de jaarkalender. </a:t>
            </a:r>
          </a:p>
        </p:txBody>
      </p:sp>
    </p:spTree>
    <p:extLst>
      <p:ext uri="{BB962C8B-B14F-4D97-AF65-F5344CB8AC3E}">
        <p14:creationId xmlns:p14="http://schemas.microsoft.com/office/powerpoint/2010/main" val="344515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05351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3031723" y="0"/>
            <a:ext cx="556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Praktische 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905522" y="1216241"/>
            <a:ext cx="9818703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De lessen starten om 8.30u. Om 08.20u verzamelt de groep bij de leerkracht op het plein (gele deur).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Is uw kind ziek? Graag telefonisch melden tussen 8.00u en 8.30u.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De aanvraag voor (bijzonder) verlof graag mailen naar de leerkracht. U krijgt een reactie bij wel of niet goedgekeurd.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U kunt de </a:t>
            </a:r>
            <a:r>
              <a:rPr lang="nl-NL" sz="2800" dirty="0" err="1">
                <a:solidFill>
                  <a:srgbClr val="CC5A1A"/>
                </a:solidFill>
              </a:rPr>
              <a:t>privacyvoorkeuren</a:t>
            </a:r>
            <a:r>
              <a:rPr lang="nl-NL" sz="2800" dirty="0">
                <a:solidFill>
                  <a:srgbClr val="CC5A1A"/>
                </a:solidFill>
              </a:rPr>
              <a:t> voor uw kind aangeven in </a:t>
            </a: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 (i.v.m. AVG). Wij maken gebruik van de laatst ingevulde informatie.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Wilt u wijzigingen in uw gegevens aan ons doorgeven? Dan kan dat verwerkt worden in </a:t>
            </a:r>
            <a:r>
              <a:rPr lang="nl-NL" sz="2800" dirty="0" err="1">
                <a:solidFill>
                  <a:srgbClr val="CC5A1A"/>
                </a:solidFill>
              </a:rPr>
              <a:t>Parnassys</a:t>
            </a:r>
            <a:r>
              <a:rPr lang="nl-NL" sz="2800" dirty="0">
                <a:solidFill>
                  <a:srgbClr val="CC5A1A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91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41759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3031723" y="30378"/>
            <a:ext cx="556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Praktische zaken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905522" y="1216241"/>
            <a:ext cx="9818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Trakteren mag weer! Wel graag per stuk verpakt.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Allergieën of wijzigingen graag doorgeven aan de leerkracht.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De jaarplanning vindt u terug op de jaarkalender en wordt tevens getoond in </a:t>
            </a:r>
            <a:r>
              <a:rPr lang="nl-NL" sz="2800" dirty="0" err="1">
                <a:solidFill>
                  <a:srgbClr val="CC5A1A"/>
                </a:solidFill>
              </a:rPr>
              <a:t>Parro</a:t>
            </a:r>
            <a:r>
              <a:rPr lang="nl-NL" sz="2800" dirty="0">
                <a:solidFill>
                  <a:srgbClr val="CC5A1A"/>
                </a:solidFill>
              </a:rPr>
              <a:t> (agenda).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5478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41733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855650" y="0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Klassenzaken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1074198" y="1056443"/>
            <a:ext cx="930379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De dagindeling met de doelen staat iedere schooldag op het bord in de klas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De hoofdvakken in groep 3: Taal/lezen/spelling (Lijn 3), rekenen (Getal &amp; Ruimte), schrijven (Klinkers)</a:t>
            </a:r>
            <a:endParaRPr lang="nl-NL" sz="2800" dirty="0">
              <a:solidFill>
                <a:srgbClr val="CC5A1A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Dinsdagmiddag krijgen de kinderen gymles van Peter.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Donderdagochtend krijgen de kinderen dansles van </a:t>
            </a:r>
            <a:r>
              <a:rPr lang="nl-NL" sz="2800" dirty="0" err="1">
                <a:solidFill>
                  <a:srgbClr val="CC5A1A"/>
                </a:solidFill>
              </a:rPr>
              <a:t>Jaleesa</a:t>
            </a:r>
            <a:r>
              <a:rPr lang="nl-NL" sz="2800" dirty="0">
                <a:solidFill>
                  <a:srgbClr val="CC5A1A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Vrijdagmiddag krijgen de kinderen </a:t>
            </a:r>
            <a:r>
              <a:rPr lang="nl-NL" sz="2800" dirty="0" err="1">
                <a:solidFill>
                  <a:srgbClr val="CC5A1A"/>
                </a:solidFill>
              </a:rPr>
              <a:t>dramales</a:t>
            </a:r>
            <a:r>
              <a:rPr lang="nl-NL" sz="2800" dirty="0">
                <a:solidFill>
                  <a:srgbClr val="CC5A1A"/>
                </a:solidFill>
              </a:rPr>
              <a:t> van Veerle.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Ondersteuning van Marian: 2x per week in de groep.</a:t>
            </a:r>
          </a:p>
        </p:txBody>
      </p:sp>
    </p:spTree>
    <p:extLst>
      <p:ext uri="{BB962C8B-B14F-4D97-AF65-F5344CB8AC3E}">
        <p14:creationId xmlns:p14="http://schemas.microsoft.com/office/powerpoint/2010/main" val="305676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801557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783149" y="0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Klassenzaken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1074197" y="923093"/>
            <a:ext cx="989860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Na een aantal schoolweken wordt gestart met de ik-dooskring. Informatie hierover volgt. Eén ouder mag hierbij aanwezig zijn.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  <a:cs typeface="Calibri"/>
              </a:rPr>
              <a:t>Boekenhoek: voor elk thema van Lijn 3 vullen we de hoek met nieuwe titels. Hiervoor zoeken we een biebouder of ouders, die boeken voor ons uit de bibliotheek wil(</a:t>
            </a:r>
            <a:r>
              <a:rPr lang="nl-NL" sz="2800" dirty="0" err="1">
                <a:solidFill>
                  <a:srgbClr val="CC5A1A"/>
                </a:solidFill>
                <a:cs typeface="Calibri"/>
              </a:rPr>
              <a:t>len</a:t>
            </a:r>
            <a:r>
              <a:rPr lang="nl-NL" sz="2800" dirty="0">
                <a:solidFill>
                  <a:srgbClr val="CC5A1A"/>
                </a:solidFill>
                <a:cs typeface="Calibri"/>
              </a:rPr>
              <a:t>) halen.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  <a:cs typeface="Calibri"/>
              </a:rPr>
              <a:t>Groepjes: na elke vakantie stellen we nieuwe tafelgroepjes samen.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  <a:cs typeface="Calibri"/>
              </a:rPr>
              <a:t>Vreedzame School: veel aandacht voor groepsvorming, regels en afspraken, opstekers en afbrekers, naar elkaar luisteren en conflicten. We leren een conflict oplossen voor het ruzie wordt. </a:t>
            </a:r>
          </a:p>
        </p:txBody>
      </p:sp>
    </p:spTree>
    <p:extLst>
      <p:ext uri="{BB962C8B-B14F-4D97-AF65-F5344CB8AC3E}">
        <p14:creationId xmlns:p14="http://schemas.microsoft.com/office/powerpoint/2010/main" val="13185838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828FE72AEA4C96051D23DB1B1C2F" ma:contentTypeVersion="" ma:contentTypeDescription="Een nieuw document maken." ma:contentTypeScope="" ma:versionID="02ae5c97f9a1483c8254dc8a7a40bb9f">
  <xsd:schema xmlns:xsd="http://www.w3.org/2001/XMLSchema" xmlns:xs="http://www.w3.org/2001/XMLSchema" xmlns:p="http://schemas.microsoft.com/office/2006/metadata/properties" xmlns:ns2="2ac89fca-e493-4562-ad0d-25ecd91f1b26" xmlns:ns3="441dd8f2-f4ab-43aa-a9fb-c41851663098" targetNamespace="http://schemas.microsoft.com/office/2006/metadata/properties" ma:root="true" ma:fieldsID="074e201d824ec503a330d4a86ce66b6c" ns2:_="" ns3:_="">
    <xsd:import namespace="2ac89fca-e493-4562-ad0d-25ecd91f1b26"/>
    <xsd:import namespace="441dd8f2-f4ab-43aa-a9fb-c41851663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9fca-e493-4562-ad0d-25ecd91f1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dd8f2-f4ab-43aa-a9fb-c41851663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9F224E-7D55-4CBE-AF83-370AF6C6FF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A5123-AAFD-49D9-8B3B-1AF8E75CA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9fca-e493-4562-ad0d-25ecd91f1b26"/>
    <ds:schemaRef ds:uri="441dd8f2-f4ab-43aa-a9fb-c4185166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6139F1-5DBE-4662-BD05-A8C6B6074A27}">
  <ds:schemaRefs>
    <ds:schemaRef ds:uri="http://purl.org/dc/terms/"/>
    <ds:schemaRef ds:uri="2ac89fca-e493-4562-ad0d-25ecd91f1b2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41dd8f2-f4ab-43aa-a9fb-c4185166309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697</Words>
  <Application>Microsoft Office PowerPoint</Application>
  <PresentationFormat>Breedbeeld</PresentationFormat>
  <Paragraphs>77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Dijkgraaf</dc:creator>
  <cp:lastModifiedBy>Rick Coumou</cp:lastModifiedBy>
  <cp:revision>137</cp:revision>
  <dcterms:created xsi:type="dcterms:W3CDTF">2020-09-06T12:03:41Z</dcterms:created>
  <dcterms:modified xsi:type="dcterms:W3CDTF">2021-09-06T06:51:13Z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0x01010075DD828FE72AEA4C96051D23DB1B1C2F</vt:lpwstr>
  </property>
</Properties>
</file>