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2" r:id="rId6"/>
    <p:sldId id="273" r:id="rId7"/>
    <p:sldId id="267" r:id="rId8"/>
    <p:sldId id="268" r:id="rId9"/>
    <p:sldId id="274" r:id="rId10"/>
    <p:sldId id="275" r:id="rId11"/>
    <p:sldId id="262" r:id="rId12"/>
    <p:sldId id="270" r:id="rId13"/>
    <p:sldId id="261" r:id="rId14"/>
    <p:sldId id="271" r:id="rId15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lotte Stevens" initials="LS" lastIdx="1" clrIdx="0">
    <p:extLst>
      <p:ext uri="{19B8F6BF-5375-455C-9EA6-DF929625EA0E}">
        <p15:presenceInfo xmlns:p15="http://schemas.microsoft.com/office/powerpoint/2012/main" userId="3783bdf0fc8b26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CFB4-E274-4661-ADC6-E90566CA017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E654-F7DD-40B6-A1E0-80D1F95B3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3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D652B-8450-40EF-81F4-E94549EAB96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32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8C7BD-7E9A-4E65-AA55-5779FEB98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13C46F-A004-4E64-8EB7-BC688238F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0F6BBB-3BF5-4BB8-B64A-10F06F79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85CEE-92A3-4CD6-9E36-A0992121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00E13-4E2F-4E69-A36E-A2DCDCE9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9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0720D-95BE-4742-914A-0AF79F02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BA874F-4779-480A-85CB-D5C3D8D42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BEEB1A-DDBB-4C9D-B042-93A507C9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65E2D-01D0-4D6A-8F0E-A63CA667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F8D2A-7322-4A39-838D-F7055E36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63AA1A-A3CF-410D-8A67-3F6DDA96E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323A9E-A44F-4709-9C20-34A5E2C50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59588F-E59D-481D-84E2-E8C9671B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D3AF58-9BE0-4CA0-A397-F3C8BCAB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3BC21-1110-4463-84E1-6036F95B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9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BC810-F776-4C2B-9B85-C103185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5729D-7A2E-4EAB-AAE9-1C9C5505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C5B6F7-6770-4FAC-8FFC-71C91CBD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D6EF1E-C127-4D18-BBC4-50A06661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8AB434-0DC0-48ED-B99F-6C229A55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0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47F0E-C803-4C1A-9852-9C1F6832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27BBBA-55C4-4B88-BF1E-2F1508BCE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837F7-BECD-4260-9CCD-5B8E8F72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835068-1E4D-49D6-B8D9-B19AC457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A796F6-3EE5-42ED-8D50-EA39161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20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53547-1CB1-40EF-BE29-55195AA3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FD36B-EB81-4E12-882F-68282C8A3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FF38A5-3740-4AE1-9E5D-6B3B1188C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79DE65-3C79-4A90-A675-F39C5D5F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0D8E36-A266-44E4-9566-887BA92E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5AB83F-1AC5-4402-A54C-1EDD1666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2FDDF-82D2-4929-9A41-97AE3053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EE4505-6993-4E53-90E7-113BD864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3488D1-AFF5-4540-BDA3-D8489EFB6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41237E-900A-4ACC-9865-C99F5FFAC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2BEB48-162D-451E-8693-2AE72BBD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468330-D4F1-44B1-9B7A-42927168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88AE22-3B00-42EF-9C7E-FEDA61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FD5BE0-BE35-4B19-8877-7A32C03D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3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A99F4-B169-4F70-885C-A545BDDE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E53116-BFA9-48E7-AB4F-B7783672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B33D3-1A05-40D5-A69F-70721761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FBA9B-2BAD-4523-974F-006E2223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8B21554-8460-4666-B8AF-856B398B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BF8721-61DC-40F5-91BD-D89ECF67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5B8890-6290-4CA6-B514-E1632516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7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0E3E4-1F6D-439C-B618-A660729A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A5B03-E48B-445F-B62B-0D764D75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2B42DA-9F62-445F-A275-0288789F6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79254-04D8-4248-9715-C14B650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13CA97-AD20-4EA0-8ACD-87D0ACD7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7D8306-C20D-4888-BDEE-42C1F1E7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0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CF1E4-9A29-4870-946E-D9CF162F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9585EB-DD04-4769-B577-8139EC64A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27C515-93EA-4D97-877B-C31A9ED8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2B7BAE-378B-4F82-A0AE-6DFFAC07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4F4EBB-E00B-4689-9DC5-52739BB8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527FB0-2DDF-438B-8A78-608BA9C8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30F525-A842-443A-9BFE-D7572985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727B3-58F2-46DE-8803-8FD451B9F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6A895-42BA-4417-A3F9-302722D0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F662-08D0-49E4-8B40-F998EAB20B2C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B6B226-9369-4E90-9CAC-215B55FE5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8EE2A0-8104-4D0D-9009-57DC4A3C0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1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.stevens@opo-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hyperlink" Target="mailto:groep4@distelvlinder-culemborg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arro.com/hc/nl/categories/115000062149-Oud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72137"/>
            <a:ext cx="4597947" cy="11858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DFEDF45-4F0B-4F96-9000-29F33CF85D0D}"/>
              </a:ext>
            </a:extLst>
          </p:cNvPr>
          <p:cNvSpPr/>
          <p:nvPr/>
        </p:nvSpPr>
        <p:spPr>
          <a:xfrm>
            <a:off x="2485070" y="775976"/>
            <a:ext cx="5278433" cy="304698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NL" sz="9600" b="1" dirty="0">
                <a:solidFill>
                  <a:schemeClr val="accent2"/>
                </a:solidFill>
              </a:rPr>
              <a:t>WELKOM</a:t>
            </a:r>
          </a:p>
          <a:p>
            <a:r>
              <a:rPr lang="nl-NL" sz="9600" b="1" dirty="0">
                <a:solidFill>
                  <a:schemeClr val="accent2"/>
                </a:solidFill>
              </a:rPr>
              <a:t>in groep 3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E8EBF33-A6E9-4E26-96E9-A4F52A2DA262}"/>
              </a:ext>
            </a:extLst>
          </p:cNvPr>
          <p:cNvSpPr/>
          <p:nvPr/>
        </p:nvSpPr>
        <p:spPr>
          <a:xfrm>
            <a:off x="2784917" y="4006616"/>
            <a:ext cx="455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accent2"/>
                </a:solidFill>
              </a:rPr>
              <a:t>Schooljaar 2022-2023</a:t>
            </a:r>
          </a:p>
        </p:txBody>
      </p:sp>
      <p:pic>
        <p:nvPicPr>
          <p:cNvPr id="3074" name="Picture 2" descr="Wenochtend groep 3: zelf wennen • Juf Maike">
            <a:extLst>
              <a:ext uri="{FF2B5EF4-FFF2-40B4-BE49-F238E27FC236}">
                <a16:creationId xmlns:a16="http://schemas.microsoft.com/office/drawing/2014/main" id="{E4AC614C-2FB2-D564-BFC0-B37C4B11D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0" t="23240" b="1651"/>
          <a:stretch/>
        </p:blipFill>
        <p:spPr bwMode="auto">
          <a:xfrm>
            <a:off x="8883941" y="289416"/>
            <a:ext cx="2798863" cy="33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6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08" y="5877128"/>
            <a:ext cx="3429081" cy="8843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35A54B1-D992-47F6-AD61-D9C4DE9160FA}"/>
              </a:ext>
            </a:extLst>
          </p:cNvPr>
          <p:cNvSpPr txBox="1"/>
          <p:nvPr/>
        </p:nvSpPr>
        <p:spPr>
          <a:xfrm>
            <a:off x="2778708" y="0"/>
            <a:ext cx="640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Zaken buiten de klas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F520AF-CEBC-471F-8DA2-E58699161B3D}"/>
              </a:ext>
            </a:extLst>
          </p:cNvPr>
          <p:cNvSpPr txBox="1"/>
          <p:nvPr/>
        </p:nvSpPr>
        <p:spPr>
          <a:xfrm>
            <a:off x="220911" y="769441"/>
            <a:ext cx="10866272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We zoeken twee klassenouders en twee biebouders. De contactouders zijn de link tussen de leerkracht en de andere ouders, bijvoorbeeld bij het regelen van begeleiders bij activiteiten. </a:t>
            </a:r>
          </a:p>
          <a:p>
            <a:r>
              <a:rPr lang="nl-NL" altLang="nl-NL" sz="2800" dirty="0">
                <a:solidFill>
                  <a:schemeClr val="accent2"/>
                </a:solidFill>
              </a:rPr>
              <a:t>Hulp in de klas …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chemeClr val="accent2"/>
                </a:solidFill>
              </a:rPr>
              <a:t>vervoer naar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chemeClr val="accent2"/>
                </a:solidFill>
              </a:rPr>
              <a:t>verzamelen van ….</a:t>
            </a:r>
          </a:p>
          <a:p>
            <a:r>
              <a:rPr lang="nl-NL" sz="2800" dirty="0">
                <a:solidFill>
                  <a:schemeClr val="accent2"/>
                </a:solidFill>
              </a:rPr>
              <a:t>Op de jaarplanning staan alle bijzondere activiteiten genoemd. Hieronder een selectie (i.v.m. ouderhulp):</a:t>
            </a:r>
            <a:endParaRPr lang="nl-NL" sz="2800" dirty="0">
              <a:solidFill>
                <a:schemeClr val="accent2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20 september 2022:          schoolreis </a:t>
            </a:r>
            <a:r>
              <a:rPr lang="nl-NL" sz="2800" dirty="0" err="1">
                <a:solidFill>
                  <a:schemeClr val="accent2"/>
                </a:solidFill>
              </a:rPr>
              <a:t>AviFauna</a:t>
            </a:r>
            <a:endParaRPr lang="nl-NL" sz="2800" dirty="0">
              <a:solidFill>
                <a:schemeClr val="accent2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22 </a:t>
            </a:r>
            <a:r>
              <a:rPr lang="nl-NL" sz="2800">
                <a:solidFill>
                  <a:schemeClr val="accent2"/>
                </a:solidFill>
              </a:rPr>
              <a:t>december 2022:           </a:t>
            </a:r>
            <a:r>
              <a:rPr lang="nl-NL" sz="2800" dirty="0">
                <a:solidFill>
                  <a:schemeClr val="accent2"/>
                </a:solidFill>
              </a:rPr>
              <a:t>Kerstmaaltijd	</a:t>
            </a:r>
            <a:endParaRPr lang="nl-NL" sz="2800" dirty="0">
              <a:solidFill>
                <a:schemeClr val="accent2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21 april 2023:                     Koningsspelen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16 mei 2023:                      optreden podiumweek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128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8427" y="1055588"/>
            <a:ext cx="10875146" cy="47424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		          </a:t>
            </a:r>
          </a:p>
          <a:p>
            <a:pPr marL="0" indent="0">
              <a:buNone/>
            </a:pPr>
            <a:endParaRPr lang="nl-NL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Telefoonnummer school: 0345-536206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Mail: </a:t>
            </a:r>
            <a:r>
              <a:rPr lang="nl-NL" sz="2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groep3@distelvlinder-culemborg.nl</a:t>
            </a:r>
            <a:r>
              <a:rPr lang="nl-NL" sz="2600" dirty="0">
                <a:solidFill>
                  <a:schemeClr val="accent2"/>
                </a:solidFill>
              </a:rPr>
              <a:t> </a:t>
            </a:r>
            <a:endParaRPr lang="nl-NL" sz="2600" dirty="0">
              <a:solidFill>
                <a:schemeClr val="accent2"/>
              </a:solidFill>
              <a:cs typeface="Calibri"/>
            </a:endParaRPr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Heeft u nog vragen n.a.v. alle informatie? Neemt u dan gerust contact op.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Bedankt voor uw tijd en aandacht.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We gaan voor een fijn leerjaar met een productieve, leerzame en prettige samenwerking!</a:t>
            </a:r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1900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996727"/>
            <a:ext cx="5410399" cy="20830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7F9649-0BB2-401A-BD4C-CFCD19B1190A}"/>
              </a:ext>
            </a:extLst>
          </p:cNvPr>
          <p:cNvSpPr txBox="1"/>
          <p:nvPr/>
        </p:nvSpPr>
        <p:spPr>
          <a:xfrm>
            <a:off x="2562226" y="0"/>
            <a:ext cx="640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Vragen?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4DD035-3726-4365-8409-F8C51C8AB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3" y="5737767"/>
            <a:ext cx="4343481" cy="11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23C1767-A5B3-4012-9321-A20E15E24ED9}"/>
              </a:ext>
            </a:extLst>
          </p:cNvPr>
          <p:cNvSpPr txBox="1"/>
          <p:nvPr/>
        </p:nvSpPr>
        <p:spPr>
          <a:xfrm>
            <a:off x="2488733" y="528507"/>
            <a:ext cx="72145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solidFill>
                  <a:schemeClr val="accent2"/>
                </a:solidFill>
              </a:rPr>
              <a:t>Binnenkomer</a:t>
            </a:r>
          </a:p>
          <a:p>
            <a:pPr algn="ctr"/>
            <a:r>
              <a:rPr lang="nl-NL" sz="6000" dirty="0">
                <a:solidFill>
                  <a:schemeClr val="accent2"/>
                </a:solidFill>
              </a:rPr>
              <a:t>De Vreedzame School</a:t>
            </a:r>
          </a:p>
          <a:p>
            <a:pPr algn="ctr"/>
            <a:endParaRPr lang="nl-NL" sz="4400" dirty="0">
              <a:solidFill>
                <a:schemeClr val="accent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E4BD18-CEBE-4685-987C-9B9CF074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18" y="2449585"/>
            <a:ext cx="3571267" cy="4320081"/>
          </a:xfrm>
          <a:prstGeom prst="rect">
            <a:avLst/>
          </a:prstGeom>
        </p:spPr>
      </p:pic>
      <p:pic>
        <p:nvPicPr>
          <p:cNvPr id="2050" name="Picture 2" descr="Herontwerp 'De Vreedzame School' – Ik ben Sjusjun, een veelzijdige  Nederlandse illustrator en vormgever uit Enschede">
            <a:extLst>
              <a:ext uri="{FF2B5EF4-FFF2-40B4-BE49-F238E27FC236}">
                <a16:creationId xmlns:a16="http://schemas.microsoft.com/office/drawing/2014/main" id="{FD462121-0BA4-3DD7-1F26-0B217D2D2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936" r="56807" b="24893"/>
          <a:stretch/>
        </p:blipFill>
        <p:spPr bwMode="auto">
          <a:xfrm>
            <a:off x="528508" y="461394"/>
            <a:ext cx="1375794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6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84" y="5759448"/>
            <a:ext cx="4259416" cy="109855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3BAF79A-2CB8-4EA9-90DF-6D56015903D3}"/>
              </a:ext>
            </a:extLst>
          </p:cNvPr>
          <p:cNvSpPr txBox="1"/>
          <p:nvPr/>
        </p:nvSpPr>
        <p:spPr>
          <a:xfrm>
            <a:off x="4016664" y="291912"/>
            <a:ext cx="415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De leerkrachten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596108-4206-4D23-8615-B11CBA28138F}"/>
              </a:ext>
            </a:extLst>
          </p:cNvPr>
          <p:cNvSpPr txBox="1"/>
          <p:nvPr/>
        </p:nvSpPr>
        <p:spPr>
          <a:xfrm>
            <a:off x="1336670" y="1308973"/>
            <a:ext cx="10344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Floor werkt op maandag en dinsdag.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Jorien werkt op maandag tot en met vrijdag.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Marin loopt op vrijdag stage. </a:t>
            </a:r>
          </a:p>
          <a:p>
            <a:endParaRPr lang="nl-NL" sz="2800" dirty="0">
              <a:solidFill>
                <a:srgbClr val="CC5A1A"/>
              </a:solidFill>
            </a:endParaRPr>
          </a:p>
          <a:p>
            <a:pPr lvl="1"/>
            <a:endParaRPr lang="nl-NL" sz="2800" dirty="0">
              <a:solidFill>
                <a:srgbClr val="CC5A1A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lvl="1"/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rgbClr val="CC5A1A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59D0A8-8B34-4B10-B86D-6BC679E06982}"/>
              </a:ext>
            </a:extLst>
          </p:cNvPr>
          <p:cNvSpPr txBox="1"/>
          <p:nvPr/>
        </p:nvSpPr>
        <p:spPr>
          <a:xfrm>
            <a:off x="563258" y="5963002"/>
            <a:ext cx="5532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dirty="0">
                <a:solidFill>
                  <a:srgbClr val="CC5A1A"/>
                </a:solidFill>
              </a:rPr>
              <a:t>Mailadres van de groepsleerkrachten:</a:t>
            </a:r>
          </a:p>
          <a:p>
            <a:pPr lvl="1"/>
            <a:r>
              <a:rPr lang="nl-NL" sz="2400" dirty="0">
                <a:solidFill>
                  <a:schemeClr val="accent1"/>
                </a:solidFill>
              </a:rPr>
              <a:t>groep3.distelvinder@opo-r.nl</a:t>
            </a:r>
            <a:endParaRPr lang="nl-NL" sz="2400" dirty="0">
              <a:solidFill>
                <a:schemeClr val="accent1"/>
              </a:solidFill>
              <a:cs typeface="Calibri"/>
            </a:endParaRPr>
          </a:p>
          <a:p>
            <a:endParaRPr lang="nl-NL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049A603-72E2-E392-16CE-8A8B5D7240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F4F985D-C745-BC7F-F693-89EC0EEDC9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F84B46-FABB-F218-5329-ADACAA94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18" y="2797438"/>
            <a:ext cx="2096165" cy="313993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DB4B9C-7097-0F4C-5D0A-9010432D0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5" y="2797438"/>
            <a:ext cx="2164123" cy="3162722"/>
          </a:xfrm>
          <a:prstGeom prst="rect">
            <a:avLst/>
          </a:prstGeom>
        </p:spPr>
      </p:pic>
      <p:pic>
        <p:nvPicPr>
          <p:cNvPr id="1030" name="Picture 6" descr="Voorbeeld van afbeelding">
            <a:extLst>
              <a:ext uri="{FF2B5EF4-FFF2-40B4-BE49-F238E27FC236}">
                <a16:creationId xmlns:a16="http://schemas.microsoft.com/office/drawing/2014/main" id="{695B2536-5E83-CF76-F2E6-FE82BC1EA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13779" r="18649" b="39562"/>
          <a:stretch/>
        </p:blipFill>
        <p:spPr bwMode="auto">
          <a:xfrm>
            <a:off x="5479283" y="2781532"/>
            <a:ext cx="2179829" cy="31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0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85334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757E6F-2DAB-4B64-9FAF-F51F95D0FEA5}"/>
              </a:ext>
            </a:extLst>
          </p:cNvPr>
          <p:cNvSpPr txBox="1"/>
          <p:nvPr/>
        </p:nvSpPr>
        <p:spPr>
          <a:xfrm>
            <a:off x="2714625" y="83801"/>
            <a:ext cx="676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Communicatie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317816-890B-4E11-96C1-BF1FB865D974}"/>
              </a:ext>
            </a:extLst>
          </p:cNvPr>
          <p:cNvSpPr txBox="1"/>
          <p:nvPr/>
        </p:nvSpPr>
        <p:spPr>
          <a:xfrm>
            <a:off x="574675" y="1172666"/>
            <a:ext cx="10106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Een afspraak maken kan via de mail of telefonisch (0345-536206).</a:t>
            </a:r>
          </a:p>
          <a:p>
            <a:r>
              <a:rPr lang="nl-NL" sz="2800" dirty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Na 14.30 uur is de leerkracht telefonisch bereikbaar. Gesprekken kunnen tot 16.30 uur plaats vinden.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: mededelingen vanuit school worden geplaatst op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. Het is daarom belangrijk dat u gekoppeld bent. Vanuit school is hiervoor een uitnodiging verstuurd. De meeste ouders hebben deze uitnodiging inmiddels ‘geaccordeerd’.</a:t>
            </a:r>
          </a:p>
          <a:p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0862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23434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757E6F-2DAB-4B64-9FAF-F51F95D0FEA5}"/>
              </a:ext>
            </a:extLst>
          </p:cNvPr>
          <p:cNvSpPr txBox="1"/>
          <p:nvPr/>
        </p:nvSpPr>
        <p:spPr>
          <a:xfrm>
            <a:off x="2714625" y="104775"/>
            <a:ext cx="676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Communicatie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317816-890B-4E11-96C1-BF1FB865D974}"/>
              </a:ext>
            </a:extLst>
          </p:cNvPr>
          <p:cNvSpPr txBox="1"/>
          <p:nvPr/>
        </p:nvSpPr>
        <p:spPr>
          <a:xfrm>
            <a:off x="587375" y="1134566"/>
            <a:ext cx="106140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Vragen over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? Neem een kijkje op: </a:t>
            </a:r>
            <a:r>
              <a:rPr lang="nl-NL" sz="2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https://support.parro.com/hc/nl/categories/115000062149-Ouder</a:t>
            </a:r>
            <a:r>
              <a:rPr lang="nl-NL" sz="2800" dirty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Sommige documenten kunnen niet via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 worden verzonden. Deze worden verstuurd via de mail. U krijgt van ons wél bericht op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 dat er een e-mail is verstuurd.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In de jaarplanning staan alle bijzondere activiteiten genoemd, te denken aan: de Kinderboekenweek, schoolreis, studiedagen, Podiumweek, schoolfotograaf etc. 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4118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2" y="5897461"/>
            <a:ext cx="3724298" cy="96053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8B10446-941E-46BA-9FE6-12E360EFCAE4}"/>
              </a:ext>
            </a:extLst>
          </p:cNvPr>
          <p:cNvSpPr txBox="1"/>
          <p:nvPr/>
        </p:nvSpPr>
        <p:spPr>
          <a:xfrm>
            <a:off x="2447925" y="219699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Oudergesprekken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F63857-3D08-4D83-BAEC-AC0078AB9551}"/>
              </a:ext>
            </a:extLst>
          </p:cNvPr>
          <p:cNvSpPr txBox="1"/>
          <p:nvPr/>
        </p:nvSpPr>
        <p:spPr>
          <a:xfrm>
            <a:off x="390525" y="1384776"/>
            <a:ext cx="1043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</a:t>
            </a:r>
            <a:r>
              <a:rPr lang="nl-NL" sz="2800" dirty="0" err="1">
                <a:solidFill>
                  <a:schemeClr val="accent2"/>
                </a:solidFill>
              </a:rPr>
              <a:t>oudervertelgesprekken</a:t>
            </a:r>
            <a:r>
              <a:rPr lang="nl-NL" sz="2800" dirty="0">
                <a:solidFill>
                  <a:schemeClr val="accent2"/>
                </a:solidFill>
              </a:rPr>
              <a:t> vinden plaats in week 39 (26 t/m 30 september 2022). </a:t>
            </a:r>
          </a:p>
          <a:p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eerste rapportgesprekken vinden plaats in week 7 (13 t/m 17 februari 2023).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tweede rapportgesprekken vinden plaats in week 26 (27 tot en met 30 juni 2023). </a:t>
            </a:r>
            <a:br>
              <a:rPr lang="nl-NL" sz="2800" dirty="0">
                <a:solidFill>
                  <a:schemeClr val="accent2"/>
                </a:solidFill>
              </a:rPr>
            </a:b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Overige gesprekken: indien nodig neemt de leerkracht contact met u op voor het maken van een afspraak.</a:t>
            </a:r>
          </a:p>
        </p:txBody>
      </p:sp>
    </p:spTree>
    <p:extLst>
      <p:ext uri="{BB962C8B-B14F-4D97-AF65-F5344CB8AC3E}">
        <p14:creationId xmlns:p14="http://schemas.microsoft.com/office/powerpoint/2010/main" val="17837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54" y="5976156"/>
            <a:ext cx="3148764" cy="81210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100218-D1BC-47DF-AA06-9AB5B5380029}"/>
              </a:ext>
            </a:extLst>
          </p:cNvPr>
          <p:cNvSpPr txBox="1"/>
          <p:nvPr/>
        </p:nvSpPr>
        <p:spPr>
          <a:xfrm>
            <a:off x="3031723" y="213628"/>
            <a:ext cx="556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Praktische 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2183A5-0FAD-4A0E-9E0A-2E80E474D8D5}"/>
              </a:ext>
            </a:extLst>
          </p:cNvPr>
          <p:cNvSpPr txBox="1"/>
          <p:nvPr/>
        </p:nvSpPr>
        <p:spPr>
          <a:xfrm>
            <a:off x="378579" y="983069"/>
            <a:ext cx="9818703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accent2"/>
                </a:solidFill>
              </a:rPr>
              <a:t>De lessen starten om 8.30u. Om 8.25 u gaan de kinderen naar binnen via de gele deur. De dag is om 14.15 uur afgelopen.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accent2"/>
                </a:solidFill>
              </a:rPr>
              <a:t>Graag melding van ziekte via </a:t>
            </a:r>
            <a:r>
              <a:rPr lang="nl-NL" sz="2700" dirty="0" err="1">
                <a:solidFill>
                  <a:schemeClr val="accent2"/>
                </a:solidFill>
              </a:rPr>
              <a:t>Parro</a:t>
            </a:r>
            <a:r>
              <a:rPr lang="nl-NL" sz="2700" dirty="0">
                <a:solidFill>
                  <a:schemeClr val="accent2"/>
                </a:solidFill>
              </a:rPr>
              <a:t> (of telefonisch).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accent2"/>
                </a:solidFill>
              </a:rPr>
              <a:t>De aanvraag voor (bijzonder) verlof graag mailen naar de leerkracht. U krijgt een reactie (wel of niet goedgekeurd).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accent2"/>
                </a:solidFill>
              </a:rPr>
              <a:t>U kunt de </a:t>
            </a:r>
            <a:r>
              <a:rPr lang="nl-NL" sz="2700" dirty="0" err="1">
                <a:solidFill>
                  <a:schemeClr val="accent2"/>
                </a:solidFill>
              </a:rPr>
              <a:t>privacyvoorkeuren</a:t>
            </a:r>
            <a:r>
              <a:rPr lang="nl-NL" sz="2700" dirty="0">
                <a:solidFill>
                  <a:schemeClr val="accent2"/>
                </a:solidFill>
              </a:rPr>
              <a:t> voor uw kind aangeven in </a:t>
            </a:r>
            <a:r>
              <a:rPr lang="nl-NL" sz="2700" dirty="0" err="1">
                <a:solidFill>
                  <a:schemeClr val="accent2"/>
                </a:solidFill>
              </a:rPr>
              <a:t>Parro</a:t>
            </a:r>
            <a:r>
              <a:rPr lang="nl-NL" sz="2700" dirty="0">
                <a:solidFill>
                  <a:schemeClr val="accent2"/>
                </a:solidFill>
              </a:rPr>
              <a:t> (i.v.m. AVG). Wij maken gebruik van de laatst ingevulde informatie.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accent2"/>
                </a:solidFill>
              </a:rPr>
              <a:t>Zijn er wijzigingen in uw gegevens? Geef dit door, zodat wij het kunnen verwerken in </a:t>
            </a:r>
            <a:r>
              <a:rPr lang="nl-NL" sz="2700" dirty="0" err="1">
                <a:solidFill>
                  <a:schemeClr val="accent2"/>
                </a:solidFill>
              </a:rPr>
              <a:t>Parnassys</a:t>
            </a:r>
            <a:r>
              <a:rPr lang="nl-NL" sz="2700" dirty="0">
                <a:solidFill>
                  <a:schemeClr val="accent2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accent2"/>
                </a:solidFill>
              </a:rPr>
              <a:t>Allergieën graag doorgeven aan de leerkracht. Dit ook i.v.m. vieringen en traktaties op school. Traktatie vindt nog steeds op dezelfde wijze plaats (per stuk verpakt).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7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4037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73" y="6044339"/>
            <a:ext cx="2571260" cy="6631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2855650" y="0"/>
            <a:ext cx="6480699" cy="7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Klassenzaken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435994" y="1119535"/>
            <a:ext cx="9761889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dagindeling met de doelen staat iedere schooldag op het bord in de klas.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hoofdvakken in groep 3: Taal/lezen/spelling (Lijn 3), rekenen (Getal &amp; Ruimte), schrijven (Klinkers), de Vreedzame School.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Vreedzame School: we besteden veel aandacht aan groepsvorming, regels en afspraken, opstekers en afbrekers, naar elkaar luisteren en conflicten. We leren een conflict oplossen voor het ruzie wordt</a:t>
            </a:r>
            <a:r>
              <a:rPr lang="nl-NL" sz="2800" dirty="0">
                <a:solidFill>
                  <a:srgbClr val="CC5A1A"/>
                </a:solidFill>
                <a:cs typeface="Calibri"/>
              </a:rPr>
              <a:t>. </a:t>
            </a: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Bij bovenstaande vakken (behalve schrijven) worden de kinderen ingedeeld in niveaugroepen.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ED7D31"/>
                </a:solidFill>
                <a:latin typeface="Calibri" panose="020F0502020204030204" pitchFamily="34" charset="0"/>
                <a:cs typeface="Calibri"/>
              </a:rPr>
              <a:t>Weektaak: er wordt ook verdiepend/verrijkend materiaal aangeboden. Wanneer een kind klaar is kan hij/zij een ‘klaar-werkje’ pakken. </a:t>
            </a:r>
            <a:endParaRPr lang="nl-NL" sz="2800" dirty="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76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48" y="6124146"/>
            <a:ext cx="2845372" cy="73385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2783149" y="0"/>
            <a:ext cx="6480699" cy="7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Klassenzaken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1074196" y="923093"/>
            <a:ext cx="10479789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Na een aantal schoolweken (na de herfstvakantie) wordt gestart met de ik-dooskring. Informatie hierover volgt. Eén ouder mag hierbij aanwezig zijn.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Boekenhoek: voor elk thema van Lijn 3 vullen we de hoek met nieuwe titels. Hiervoor zoeken we een biebouder of ouders, die boeken voor ons uit de bibliotheek wil(</a:t>
            </a:r>
            <a:r>
              <a:rPr lang="nl-NL" sz="2800" dirty="0" err="1">
                <a:solidFill>
                  <a:schemeClr val="accent2"/>
                </a:solidFill>
                <a:cs typeface="Calibri"/>
              </a:rPr>
              <a:t>len</a:t>
            </a:r>
            <a:r>
              <a:rPr lang="nl-NL" sz="2800" dirty="0">
                <a:solidFill>
                  <a:schemeClr val="accent2"/>
                </a:solidFill>
                <a:cs typeface="Calibri"/>
              </a:rPr>
              <a:t>) halen.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Groepjes: na elke vakantie stellen we nieuwe tafelgroepjes samen.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Aero start ook weer op de donderdagmiddag.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Dinsdagmiddag krijgen de kinderen gymles van Bart.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Maandagmiddag krijgen de kinderen dansles van Liza.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Bouwlezen met groep 7 op woensdag/donderdag.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Ondersteuning van Floor: twee dagen per week.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5838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D828FE72AEA4C96051D23DB1B1C2F" ma:contentTypeVersion="" ma:contentTypeDescription="Een nieuw document maken." ma:contentTypeScope="" ma:versionID="68f6d0295c5c1761ce3ae8fca4397f54">
  <xsd:schema xmlns:xsd="http://www.w3.org/2001/XMLSchema" xmlns:xs="http://www.w3.org/2001/XMLSchema" xmlns:p="http://schemas.microsoft.com/office/2006/metadata/properties" xmlns:ns2="2ac89fca-e493-4562-ad0d-25ecd91f1b26" xmlns:ns3="441dd8f2-f4ab-43aa-a9fb-c41851663098" targetNamespace="http://schemas.microsoft.com/office/2006/metadata/properties" ma:root="true" ma:fieldsID="c60d67075528db5f032ae9e7626c699f" ns2:_="" ns3:_="">
    <xsd:import namespace="2ac89fca-e493-4562-ad0d-25ecd91f1b26"/>
    <xsd:import namespace="441dd8f2-f4ab-43aa-a9fb-c41851663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9fca-e493-4562-ad0d-25ecd91f1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441e08f-228c-4966-86a1-ec3143a03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dd8f2-f4ab-43aa-a9fb-c41851663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60b331-d80c-4f9f-ad25-51525a2ec4d9}" ma:internalName="TaxCatchAll" ma:showField="CatchAllData" ma:web="441dd8f2-f4ab-43aa-a9fb-c41851663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89fca-e493-4562-ad0d-25ecd91f1b26">
      <Terms xmlns="http://schemas.microsoft.com/office/infopath/2007/PartnerControls"/>
    </lcf76f155ced4ddcb4097134ff3c332f>
    <TaxCatchAll xmlns="441dd8f2-f4ab-43aa-a9fb-c418516630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631C6-98F5-46D7-B745-60061C47E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9fca-e493-4562-ad0d-25ecd91f1b26"/>
    <ds:schemaRef ds:uri="441dd8f2-f4ab-43aa-a9fb-c4185166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6139F1-5DBE-4662-BD05-A8C6B6074A27}">
  <ds:schemaRefs>
    <ds:schemaRef ds:uri="http://purl.org/dc/elements/1.1/"/>
    <ds:schemaRef ds:uri="http://schemas.microsoft.com/office/2006/documentManagement/types"/>
    <ds:schemaRef ds:uri="http://purl.org/dc/terms/"/>
    <ds:schemaRef ds:uri="2ac89fca-e493-4562-ad0d-25ecd91f1b2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41dd8f2-f4ab-43aa-a9fb-c4185166309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9F224E-7D55-4CBE-AF83-370AF6C6F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794</Words>
  <Application>Microsoft Office PowerPoint</Application>
  <PresentationFormat>Breedbeeld</PresentationFormat>
  <Paragraphs>84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Dijkgraaf</dc:creator>
  <cp:lastModifiedBy>Jorien Dogge</cp:lastModifiedBy>
  <cp:revision>144</cp:revision>
  <cp:lastPrinted>2022-08-31T12:31:19Z</cp:lastPrinted>
  <dcterms:created xsi:type="dcterms:W3CDTF">2020-09-06T12:03:41Z</dcterms:created>
  <dcterms:modified xsi:type="dcterms:W3CDTF">2022-09-01T06:06:00Z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0x01010075DD828FE72AEA4C96051D23DB1B1C2F</vt:lpwstr>
  </property>
</Properties>
</file>