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72" r:id="rId6"/>
    <p:sldId id="273" r:id="rId7"/>
    <p:sldId id="267" r:id="rId8"/>
    <p:sldId id="276" r:id="rId9"/>
    <p:sldId id="269" r:id="rId10"/>
    <p:sldId id="274" r:id="rId11"/>
    <p:sldId id="275" r:id="rId12"/>
    <p:sldId id="278" r:id="rId13"/>
    <p:sldId id="262" r:id="rId14"/>
    <p:sldId id="533" r:id="rId15"/>
    <p:sldId id="270" r:id="rId16"/>
    <p:sldId id="528" r:id="rId17"/>
    <p:sldId id="531" r:id="rId18"/>
    <p:sldId id="532" r:id="rId19"/>
    <p:sldId id="284" r:id="rId20"/>
    <p:sldId id="261" r:id="rId21"/>
    <p:sldId id="283" r:id="rId22"/>
    <p:sldId id="271" r:id="rId23"/>
  </p:sldIdLst>
  <p:sldSz cx="12192000" cy="6858000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lotte Stevens" initials="LS" lastIdx="1" clrIdx="0">
    <p:extLst>
      <p:ext uri="{19B8F6BF-5375-455C-9EA6-DF929625EA0E}">
        <p15:presenceInfo xmlns:p15="http://schemas.microsoft.com/office/powerpoint/2012/main" userId="3783bdf0fc8b26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B3703-4C4C-4B53-BEB5-52337F559A57}" v="27" dt="2023-08-28T12:33:53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ien Dogge" userId="7a2c3183-6cd6-4786-9fb6-74cf2ffc0ac1" providerId="ADAL" clId="{DDBB3703-4C4C-4B53-BEB5-52337F559A57}"/>
    <pc:docChg chg="undo custSel addSld delSld modSld">
      <pc:chgData name="Jorien Dogge" userId="7a2c3183-6cd6-4786-9fb6-74cf2ffc0ac1" providerId="ADAL" clId="{DDBB3703-4C4C-4B53-BEB5-52337F559A57}" dt="2023-08-28T14:08:02.318" v="532" actId="207"/>
      <pc:docMkLst>
        <pc:docMk/>
      </pc:docMkLst>
      <pc:sldChg chg="addSp delSp modSp mod">
        <pc:chgData name="Jorien Dogge" userId="7a2c3183-6cd6-4786-9fb6-74cf2ffc0ac1" providerId="ADAL" clId="{DDBB3703-4C4C-4B53-BEB5-52337F559A57}" dt="2023-08-28T12:33:53.265" v="495" actId="1076"/>
        <pc:sldMkLst>
          <pc:docMk/>
          <pc:sldMk cId="1891288465" sldId="261"/>
        </pc:sldMkLst>
        <pc:spChg chg="mod">
          <ac:chgData name="Jorien Dogge" userId="7a2c3183-6cd6-4786-9fb6-74cf2ffc0ac1" providerId="ADAL" clId="{DDBB3703-4C4C-4B53-BEB5-52337F559A57}" dt="2023-08-28T12:33:48.017" v="493" actId="14100"/>
          <ac:spMkLst>
            <pc:docMk/>
            <pc:sldMk cId="1891288465" sldId="261"/>
            <ac:spMk id="3" creationId="{03F520AF-CEBC-471F-8DA2-E58699161B3D}"/>
          </ac:spMkLst>
        </pc:spChg>
        <pc:picChg chg="add del mod">
          <ac:chgData name="Jorien Dogge" userId="7a2c3183-6cd6-4786-9fb6-74cf2ffc0ac1" providerId="ADAL" clId="{DDBB3703-4C4C-4B53-BEB5-52337F559A57}" dt="2023-08-28T12:33:43.948" v="492" actId="478"/>
          <ac:picMkLst>
            <pc:docMk/>
            <pc:sldMk cId="1891288465" sldId="261"/>
            <ac:picMk id="7170" creationId="{94E7CC64-A859-5B4B-C18C-1317393A2C1B}"/>
          </ac:picMkLst>
        </pc:picChg>
        <pc:picChg chg="add mod">
          <ac:chgData name="Jorien Dogge" userId="7a2c3183-6cd6-4786-9fb6-74cf2ffc0ac1" providerId="ADAL" clId="{DDBB3703-4C4C-4B53-BEB5-52337F559A57}" dt="2023-08-28T12:33:53.265" v="495" actId="1076"/>
          <ac:picMkLst>
            <pc:docMk/>
            <pc:sldMk cId="1891288465" sldId="261"/>
            <ac:picMk id="7172" creationId="{DC1AADFA-527A-1A91-F334-91D5662511E0}"/>
          </ac:picMkLst>
        </pc:picChg>
      </pc:sldChg>
      <pc:sldChg chg="modSp mod">
        <pc:chgData name="Jorien Dogge" userId="7a2c3183-6cd6-4786-9fb6-74cf2ffc0ac1" providerId="ADAL" clId="{DDBB3703-4C4C-4B53-BEB5-52337F559A57}" dt="2023-08-28T12:28:41.246" v="215" actId="1076"/>
        <pc:sldMkLst>
          <pc:docMk/>
          <pc:sldMk cId="3056761780" sldId="262"/>
        </pc:sldMkLst>
        <pc:spChg chg="mod">
          <ac:chgData name="Jorien Dogge" userId="7a2c3183-6cd6-4786-9fb6-74cf2ffc0ac1" providerId="ADAL" clId="{DDBB3703-4C4C-4B53-BEB5-52337F559A57}" dt="2023-08-28T09:11:42.618" v="212" actId="207"/>
          <ac:spMkLst>
            <pc:docMk/>
            <pc:sldMk cId="3056761780" sldId="262"/>
            <ac:spMk id="4" creationId="{A95C9F60-3ACB-4A2C-BF46-528CCE3A6C02}"/>
          </ac:spMkLst>
        </pc:spChg>
        <pc:picChg chg="mod">
          <ac:chgData name="Jorien Dogge" userId="7a2c3183-6cd6-4786-9fb6-74cf2ffc0ac1" providerId="ADAL" clId="{DDBB3703-4C4C-4B53-BEB5-52337F559A57}" dt="2023-08-28T12:28:41.246" v="215" actId="1076"/>
          <ac:picMkLst>
            <pc:docMk/>
            <pc:sldMk cId="3056761780" sldId="262"/>
            <ac:picMk id="7" creationId="{6071C109-6130-4E46-B026-DECA6E9900BB}"/>
          </ac:picMkLst>
        </pc:picChg>
      </pc:sldChg>
      <pc:sldChg chg="modSp mod">
        <pc:chgData name="Jorien Dogge" userId="7a2c3183-6cd6-4786-9fb6-74cf2ffc0ac1" providerId="ADAL" clId="{DDBB3703-4C4C-4B53-BEB5-52337F559A57}" dt="2023-08-28T12:34:47.147" v="497" actId="113"/>
        <pc:sldMkLst>
          <pc:docMk/>
          <pc:sldMk cId="908629762" sldId="267"/>
        </pc:sldMkLst>
        <pc:spChg chg="mod">
          <ac:chgData name="Jorien Dogge" userId="7a2c3183-6cd6-4786-9fb6-74cf2ffc0ac1" providerId="ADAL" clId="{DDBB3703-4C4C-4B53-BEB5-52337F559A57}" dt="2023-08-28T12:34:47.147" v="497" actId="113"/>
          <ac:spMkLst>
            <pc:docMk/>
            <pc:sldMk cId="908629762" sldId="267"/>
            <ac:spMk id="3" creationId="{7B317816-890B-4E11-96C1-BF1FB865D974}"/>
          </ac:spMkLst>
        </pc:spChg>
      </pc:sldChg>
      <pc:sldChg chg="addSp delSp modSp mod">
        <pc:chgData name="Jorien Dogge" userId="7a2c3183-6cd6-4786-9fb6-74cf2ffc0ac1" providerId="ADAL" clId="{DDBB3703-4C4C-4B53-BEB5-52337F559A57}" dt="2023-08-28T12:35:51.420" v="502" actId="207"/>
        <pc:sldMkLst>
          <pc:docMk/>
          <pc:sldMk cId="4054782660" sldId="269"/>
        </pc:sldMkLst>
        <pc:spChg chg="mod">
          <ac:chgData name="Jorien Dogge" userId="7a2c3183-6cd6-4786-9fb6-74cf2ffc0ac1" providerId="ADAL" clId="{DDBB3703-4C4C-4B53-BEB5-52337F559A57}" dt="2023-08-28T12:35:45.677" v="501" actId="207"/>
          <ac:spMkLst>
            <pc:docMk/>
            <pc:sldMk cId="4054782660" sldId="269"/>
            <ac:spMk id="2" creationId="{DF100218-D1BC-47DF-AA06-9AB5B5380029}"/>
          </ac:spMkLst>
        </pc:spChg>
        <pc:spChg chg="mod">
          <ac:chgData name="Jorien Dogge" userId="7a2c3183-6cd6-4786-9fb6-74cf2ffc0ac1" providerId="ADAL" clId="{DDBB3703-4C4C-4B53-BEB5-52337F559A57}" dt="2023-08-28T12:35:51.420" v="502" actId="207"/>
          <ac:spMkLst>
            <pc:docMk/>
            <pc:sldMk cId="4054782660" sldId="269"/>
            <ac:spMk id="4" creationId="{B92183A5-0FAD-4A0E-9E0A-2E80E474D8D5}"/>
          </ac:spMkLst>
        </pc:spChg>
        <pc:picChg chg="del mod">
          <ac:chgData name="Jorien Dogge" userId="7a2c3183-6cd6-4786-9fb6-74cf2ffc0ac1" providerId="ADAL" clId="{DDBB3703-4C4C-4B53-BEB5-52337F559A57}" dt="2023-08-28T09:09:50.018" v="98" actId="478"/>
          <ac:picMkLst>
            <pc:docMk/>
            <pc:sldMk cId="4054782660" sldId="269"/>
            <ac:picMk id="3074" creationId="{BB174613-2B11-4D22-A6F2-8163DDDE7A20}"/>
          </ac:picMkLst>
        </pc:picChg>
        <pc:picChg chg="add mod">
          <ac:chgData name="Jorien Dogge" userId="7a2c3183-6cd6-4786-9fb6-74cf2ffc0ac1" providerId="ADAL" clId="{DDBB3703-4C4C-4B53-BEB5-52337F559A57}" dt="2023-08-28T09:10:02.856" v="103" actId="1076"/>
          <ac:picMkLst>
            <pc:docMk/>
            <pc:sldMk cId="4054782660" sldId="269"/>
            <ac:picMk id="5122" creationId="{D51284C3-5AEC-7B24-1DB0-8F0A9836577B}"/>
          </ac:picMkLst>
        </pc:picChg>
      </pc:sldChg>
      <pc:sldChg chg="modSp mod">
        <pc:chgData name="Jorien Dogge" userId="7a2c3183-6cd6-4786-9fb6-74cf2ffc0ac1" providerId="ADAL" clId="{DDBB3703-4C4C-4B53-BEB5-52337F559A57}" dt="2023-08-28T09:11:13.283" v="177" actId="20577"/>
        <pc:sldMkLst>
          <pc:docMk/>
          <pc:sldMk cId="1318583863" sldId="270"/>
        </pc:sldMkLst>
        <pc:spChg chg="mod">
          <ac:chgData name="Jorien Dogge" userId="7a2c3183-6cd6-4786-9fb6-74cf2ffc0ac1" providerId="ADAL" clId="{DDBB3703-4C4C-4B53-BEB5-52337F559A57}" dt="2023-08-28T09:11:13.283" v="177" actId="20577"/>
          <ac:spMkLst>
            <pc:docMk/>
            <pc:sldMk cId="1318583863" sldId="270"/>
            <ac:spMk id="4" creationId="{A95C9F60-3ACB-4A2C-BF46-528CCE3A6C02}"/>
          </ac:spMkLst>
        </pc:spChg>
      </pc:sldChg>
      <pc:sldChg chg="modSp mod">
        <pc:chgData name="Jorien Dogge" userId="7a2c3183-6cd6-4786-9fb6-74cf2ffc0ac1" providerId="ADAL" clId="{DDBB3703-4C4C-4B53-BEB5-52337F559A57}" dt="2023-08-28T09:12:08.922" v="214" actId="207"/>
        <pc:sldMkLst>
          <pc:docMk/>
          <pc:sldMk cId="2946101033" sldId="273"/>
        </pc:sldMkLst>
        <pc:spChg chg="mod">
          <ac:chgData name="Jorien Dogge" userId="7a2c3183-6cd6-4786-9fb6-74cf2ffc0ac1" providerId="ADAL" clId="{DDBB3703-4C4C-4B53-BEB5-52337F559A57}" dt="2023-08-28T09:12:08.922" v="214" actId="207"/>
          <ac:spMkLst>
            <pc:docMk/>
            <pc:sldMk cId="2946101033" sldId="273"/>
            <ac:spMk id="4" creationId="{3F596108-4206-4D23-8615-B11CBA28138F}"/>
          </ac:spMkLst>
        </pc:spChg>
      </pc:sldChg>
      <pc:sldChg chg="modSp mod">
        <pc:chgData name="Jorien Dogge" userId="7a2c3183-6cd6-4786-9fb6-74cf2ffc0ac1" providerId="ADAL" clId="{DDBB3703-4C4C-4B53-BEB5-52337F559A57}" dt="2023-08-28T12:40:21.997" v="530" actId="20577"/>
        <pc:sldMkLst>
          <pc:docMk/>
          <pc:sldMk cId="1783779606" sldId="274"/>
        </pc:sldMkLst>
        <pc:spChg chg="mod">
          <ac:chgData name="Jorien Dogge" userId="7a2c3183-6cd6-4786-9fb6-74cf2ffc0ac1" providerId="ADAL" clId="{DDBB3703-4C4C-4B53-BEB5-52337F559A57}" dt="2023-08-28T12:40:21.997" v="530" actId="20577"/>
          <ac:spMkLst>
            <pc:docMk/>
            <pc:sldMk cId="1783779606" sldId="274"/>
            <ac:spMk id="3" creationId="{69F63857-3D08-4D83-BAEC-AC0078AB9551}"/>
          </ac:spMkLst>
        </pc:spChg>
      </pc:sldChg>
      <pc:sldChg chg="addSp modSp mod">
        <pc:chgData name="Jorien Dogge" userId="7a2c3183-6cd6-4786-9fb6-74cf2ffc0ac1" providerId="ADAL" clId="{DDBB3703-4C4C-4B53-BEB5-52337F559A57}" dt="2023-08-28T09:09:18.749" v="97" actId="1076"/>
        <pc:sldMkLst>
          <pc:docMk/>
          <pc:sldMk cId="2340373838" sldId="275"/>
        </pc:sldMkLst>
        <pc:spChg chg="mod">
          <ac:chgData name="Jorien Dogge" userId="7a2c3183-6cd6-4786-9fb6-74cf2ffc0ac1" providerId="ADAL" clId="{DDBB3703-4C4C-4B53-BEB5-52337F559A57}" dt="2023-08-28T09:08:01.745" v="94" actId="20577"/>
          <ac:spMkLst>
            <pc:docMk/>
            <pc:sldMk cId="2340373838" sldId="275"/>
            <ac:spMk id="2" creationId="{DF100218-D1BC-47DF-AA06-9AB5B5380029}"/>
          </ac:spMkLst>
        </pc:spChg>
        <pc:picChg chg="add mod">
          <ac:chgData name="Jorien Dogge" userId="7a2c3183-6cd6-4786-9fb6-74cf2ffc0ac1" providerId="ADAL" clId="{DDBB3703-4C4C-4B53-BEB5-52337F559A57}" dt="2023-08-28T09:09:18.749" v="97" actId="1076"/>
          <ac:picMkLst>
            <pc:docMk/>
            <pc:sldMk cId="2340373838" sldId="275"/>
            <ac:picMk id="4098" creationId="{01A1FFAB-105B-2B0B-01AF-0AEA988F0429}"/>
          </ac:picMkLst>
        </pc:picChg>
      </pc:sldChg>
      <pc:sldChg chg="modSp mod">
        <pc:chgData name="Jorien Dogge" userId="7a2c3183-6cd6-4786-9fb6-74cf2ffc0ac1" providerId="ADAL" clId="{DDBB3703-4C4C-4B53-BEB5-52337F559A57}" dt="2023-08-28T12:35:34.318" v="500" actId="207"/>
        <pc:sldMkLst>
          <pc:docMk/>
          <pc:sldMk cId="2463793622" sldId="276"/>
        </pc:sldMkLst>
        <pc:spChg chg="mod">
          <ac:chgData name="Jorien Dogge" userId="7a2c3183-6cd6-4786-9fb6-74cf2ffc0ac1" providerId="ADAL" clId="{DDBB3703-4C4C-4B53-BEB5-52337F559A57}" dt="2023-08-28T12:35:23.495" v="498" actId="207"/>
          <ac:spMkLst>
            <pc:docMk/>
            <pc:sldMk cId="2463793622" sldId="276"/>
            <ac:spMk id="2" creationId="{F3EA0DD1-5706-4C68-96D4-8254C50384CE}"/>
          </ac:spMkLst>
        </pc:spChg>
        <pc:spChg chg="mod">
          <ac:chgData name="Jorien Dogge" userId="7a2c3183-6cd6-4786-9fb6-74cf2ffc0ac1" providerId="ADAL" clId="{DDBB3703-4C4C-4B53-BEB5-52337F559A57}" dt="2023-08-28T12:35:29.343" v="499" actId="207"/>
          <ac:spMkLst>
            <pc:docMk/>
            <pc:sldMk cId="2463793622" sldId="276"/>
            <ac:spMk id="3" creationId="{871CF899-E69E-4121-A4DB-A1221D2B604F}"/>
          </ac:spMkLst>
        </pc:spChg>
        <pc:spChg chg="mod">
          <ac:chgData name="Jorien Dogge" userId="7a2c3183-6cd6-4786-9fb6-74cf2ffc0ac1" providerId="ADAL" clId="{DDBB3703-4C4C-4B53-BEB5-52337F559A57}" dt="2023-08-28T12:35:34.318" v="500" actId="207"/>
          <ac:spMkLst>
            <pc:docMk/>
            <pc:sldMk cId="2463793622" sldId="276"/>
            <ac:spMk id="4" creationId="{80E81438-C6F1-40BF-A3C9-E7ED90B2490B}"/>
          </ac:spMkLst>
        </pc:spChg>
      </pc:sldChg>
      <pc:sldChg chg="addSp modSp mod">
        <pc:chgData name="Jorien Dogge" userId="7a2c3183-6cd6-4786-9fb6-74cf2ffc0ac1" providerId="ADAL" clId="{DDBB3703-4C4C-4B53-BEB5-52337F559A57}" dt="2023-08-28T12:36:50.644" v="504" actId="207"/>
        <pc:sldMkLst>
          <pc:docMk/>
          <pc:sldMk cId="2585870472" sldId="283"/>
        </pc:sldMkLst>
        <pc:spChg chg="mod">
          <ac:chgData name="Jorien Dogge" userId="7a2c3183-6cd6-4786-9fb6-74cf2ffc0ac1" providerId="ADAL" clId="{DDBB3703-4C4C-4B53-BEB5-52337F559A57}" dt="2023-08-28T12:36:45.835" v="503" actId="207"/>
          <ac:spMkLst>
            <pc:docMk/>
            <pc:sldMk cId="2585870472" sldId="283"/>
            <ac:spMk id="2" creationId="{DF100218-D1BC-47DF-AA06-9AB5B5380029}"/>
          </ac:spMkLst>
        </pc:spChg>
        <pc:spChg chg="mod">
          <ac:chgData name="Jorien Dogge" userId="7a2c3183-6cd6-4786-9fb6-74cf2ffc0ac1" providerId="ADAL" clId="{DDBB3703-4C4C-4B53-BEB5-52337F559A57}" dt="2023-08-28T12:36:50.644" v="504" actId="207"/>
          <ac:spMkLst>
            <pc:docMk/>
            <pc:sldMk cId="2585870472" sldId="283"/>
            <ac:spMk id="4" creationId="{B92183A5-0FAD-4A0E-9E0A-2E80E474D8D5}"/>
          </ac:spMkLst>
        </pc:spChg>
        <pc:picChg chg="add mod">
          <ac:chgData name="Jorien Dogge" userId="7a2c3183-6cd6-4786-9fb6-74cf2ffc0ac1" providerId="ADAL" clId="{DDBB3703-4C4C-4B53-BEB5-52337F559A57}" dt="2023-08-28T09:10:25.304" v="106" actId="1076"/>
          <ac:picMkLst>
            <pc:docMk/>
            <pc:sldMk cId="2585870472" sldId="283"/>
            <ac:picMk id="6146" creationId="{49D360A2-653E-13CD-69C5-D82A60621A32}"/>
          </ac:picMkLst>
        </pc:picChg>
      </pc:sldChg>
      <pc:sldChg chg="modSp new del mod">
        <pc:chgData name="Jorien Dogge" userId="7a2c3183-6cd6-4786-9fb6-74cf2ffc0ac1" providerId="ADAL" clId="{DDBB3703-4C4C-4B53-BEB5-52337F559A57}" dt="2023-08-28T12:29:58.943" v="233" actId="2696"/>
        <pc:sldMkLst>
          <pc:docMk/>
          <pc:sldMk cId="2081896597" sldId="284"/>
        </pc:sldMkLst>
        <pc:spChg chg="mod">
          <ac:chgData name="Jorien Dogge" userId="7a2c3183-6cd6-4786-9fb6-74cf2ffc0ac1" providerId="ADAL" clId="{DDBB3703-4C4C-4B53-BEB5-52337F559A57}" dt="2023-08-28T12:29:43.887" v="226" actId="20577"/>
          <ac:spMkLst>
            <pc:docMk/>
            <pc:sldMk cId="2081896597" sldId="284"/>
            <ac:spMk id="2" creationId="{D486DB4C-DFB9-ED1B-FD72-CA10DE6B8BDA}"/>
          </ac:spMkLst>
        </pc:spChg>
      </pc:sldChg>
      <pc:sldChg chg="new del">
        <pc:chgData name="Jorien Dogge" userId="7a2c3183-6cd6-4786-9fb6-74cf2ffc0ac1" providerId="ADAL" clId="{DDBB3703-4C4C-4B53-BEB5-52337F559A57}" dt="2023-08-28T12:29:37.912" v="217" actId="2696"/>
        <pc:sldMkLst>
          <pc:docMk/>
          <pc:sldMk cId="2982467853" sldId="284"/>
        </pc:sldMkLst>
      </pc:sldChg>
      <pc:sldChg chg="modSp mod">
        <pc:chgData name="Jorien Dogge" userId="7a2c3183-6cd6-4786-9fb6-74cf2ffc0ac1" providerId="ADAL" clId="{DDBB3703-4C4C-4B53-BEB5-52337F559A57}" dt="2023-08-28T14:08:02.318" v="532" actId="207"/>
        <pc:sldMkLst>
          <pc:docMk/>
          <pc:sldMk cId="3726168434" sldId="284"/>
        </pc:sldMkLst>
        <pc:spChg chg="mod">
          <ac:chgData name="Jorien Dogge" userId="7a2c3183-6cd6-4786-9fb6-74cf2ffc0ac1" providerId="ADAL" clId="{DDBB3703-4C4C-4B53-BEB5-52337F559A57}" dt="2023-08-28T14:07:56.746" v="531" actId="207"/>
          <ac:spMkLst>
            <pc:docMk/>
            <pc:sldMk cId="3726168434" sldId="284"/>
            <ac:spMk id="2" creationId="{9805C87C-B9E9-4439-B884-82610D5697F9}"/>
          </ac:spMkLst>
        </pc:spChg>
        <pc:spChg chg="mod">
          <ac:chgData name="Jorien Dogge" userId="7a2c3183-6cd6-4786-9fb6-74cf2ffc0ac1" providerId="ADAL" clId="{DDBB3703-4C4C-4B53-BEB5-52337F559A57}" dt="2023-08-28T14:08:02.318" v="532" actId="207"/>
          <ac:spMkLst>
            <pc:docMk/>
            <pc:sldMk cId="3726168434" sldId="284"/>
            <ac:spMk id="4" creationId="{A95C9F60-3ACB-4A2C-BF46-528CCE3A6C02}"/>
          </ac:spMkLst>
        </pc:spChg>
      </pc:sldChg>
      <pc:sldChg chg="add del">
        <pc:chgData name="Jorien Dogge" userId="7a2c3183-6cd6-4786-9fb6-74cf2ffc0ac1" providerId="ADAL" clId="{DDBB3703-4C4C-4B53-BEB5-52337F559A57}" dt="2023-08-28T12:29:57.181" v="232" actId="2696"/>
        <pc:sldMkLst>
          <pc:docMk/>
          <pc:sldMk cId="646154843" sldId="285"/>
        </pc:sldMkLst>
      </pc:sldChg>
      <pc:sldChg chg="add del">
        <pc:chgData name="Jorien Dogge" userId="7a2c3183-6cd6-4786-9fb6-74cf2ffc0ac1" providerId="ADAL" clId="{DDBB3703-4C4C-4B53-BEB5-52337F559A57}" dt="2023-08-28T12:29:53.390" v="230" actId="2696"/>
        <pc:sldMkLst>
          <pc:docMk/>
          <pc:sldMk cId="975334273" sldId="286"/>
        </pc:sldMkLst>
      </pc:sldChg>
      <pc:sldChg chg="add del">
        <pc:chgData name="Jorien Dogge" userId="7a2c3183-6cd6-4786-9fb6-74cf2ffc0ac1" providerId="ADAL" clId="{DDBB3703-4C4C-4B53-BEB5-52337F559A57}" dt="2023-08-28T12:29:55.196" v="231" actId="2696"/>
        <pc:sldMkLst>
          <pc:docMk/>
          <pc:sldMk cId="1561273579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1CFB4-E274-4661-ADC6-E90566CA0170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AE654-F7DD-40B6-A1E0-80D1F95B3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30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jdelijke aanduiding voor dia-afbeelding 1">
            <a:extLst>
              <a:ext uri="{FF2B5EF4-FFF2-40B4-BE49-F238E27FC236}">
                <a16:creationId xmlns:a16="http://schemas.microsoft.com/office/drawing/2014/main" id="{1A0F3CEB-06A4-E59E-98BF-51BEA5411F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Tijdelijke aanduiding voor notities 2">
            <a:extLst>
              <a:ext uri="{FF2B5EF4-FFF2-40B4-BE49-F238E27FC236}">
                <a16:creationId xmlns:a16="http://schemas.microsoft.com/office/drawing/2014/main" id="{BD71E9A9-C3F1-5CE3-9EF1-E856CD4AB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nl-NL" altLang="nl-NL" dirty="0">
                <a:latin typeface="Verdana" pitchFamily="34" charset="0"/>
              </a:rPr>
              <a:t>Met Lijn 3 leg je een stevige basis voor goed leren lezen. </a:t>
            </a:r>
          </a:p>
          <a:p>
            <a:pPr>
              <a:defRPr/>
            </a:pPr>
            <a:r>
              <a:rPr lang="nl-NL" altLang="nl-NL" dirty="0">
                <a:latin typeface="Verdana" pitchFamily="34" charset="0"/>
              </a:rPr>
              <a:t>Niet voor niets liggen de resultaten boven het landelijk gemiddelde. </a:t>
            </a:r>
          </a:p>
          <a:p>
            <a:pPr>
              <a:defRPr/>
            </a:pPr>
            <a:endParaRPr lang="nl-NL" altLang="nl-NL" b="1" u="sng" dirty="0">
              <a:latin typeface="Verdana" pitchFamily="34" charset="0"/>
            </a:endParaRPr>
          </a:p>
        </p:txBody>
      </p:sp>
      <p:sp>
        <p:nvSpPr>
          <p:cNvPr id="139268" name="Tijdelijke aanduiding voor dianummer 3">
            <a:extLst>
              <a:ext uri="{FF2B5EF4-FFF2-40B4-BE49-F238E27FC236}">
                <a16:creationId xmlns:a16="http://schemas.microsoft.com/office/drawing/2014/main" id="{373A801D-7095-2FD0-0403-06C6FA509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119878-40A3-47D0-934B-9D3AC4C4F6EF}" type="slidenum">
              <a:rPr lang="nl-NL" altLang="nl-N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jdelijke aanduiding voor dia-afbeelding 1">
            <a:extLst>
              <a:ext uri="{FF2B5EF4-FFF2-40B4-BE49-F238E27FC236}">
                <a16:creationId xmlns:a16="http://schemas.microsoft.com/office/drawing/2014/main" id="{B8DD49E5-3EFD-7C18-7825-C7772C9F67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Tijdelijke aanduiding voor notities 2">
            <a:extLst>
              <a:ext uri="{FF2B5EF4-FFF2-40B4-BE49-F238E27FC236}">
                <a16:creationId xmlns:a16="http://schemas.microsoft.com/office/drawing/2014/main" id="{E5EBC540-BE21-BA14-93F3-572ED0227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nl-NL" altLang="nl-NL" dirty="0">
                <a:latin typeface="Verdana" pitchFamily="34" charset="0"/>
              </a:rPr>
              <a:t>Complete taalleesmethode</a:t>
            </a:r>
          </a:p>
          <a:p>
            <a:pPr>
              <a:defRPr/>
            </a:pPr>
            <a:r>
              <a:rPr lang="nl-NL" altLang="nl-NL" dirty="0">
                <a:solidFill>
                  <a:srgbClr val="1E1D64"/>
                </a:solidFill>
                <a:latin typeface="Verdana" pitchFamily="34" charset="0"/>
              </a:rPr>
              <a:t>Lijn 3 is een complete taalleesmethode. </a:t>
            </a:r>
            <a:r>
              <a:rPr lang="nl-NL" altLang="nl-NL" dirty="0">
                <a:latin typeface="Verdana" pitchFamily="34" charset="0"/>
              </a:rPr>
              <a:t>De acht leerlijnen zijn: </a:t>
            </a:r>
          </a:p>
          <a:p>
            <a:pPr>
              <a:defRPr/>
            </a:pPr>
            <a:r>
              <a:rPr lang="nl-NL" altLang="nl-NL" dirty="0">
                <a:latin typeface="Verdana" pitchFamily="34" charset="0"/>
              </a:rPr>
              <a:t>lezen, spelling, woordenschat, mondelinge communicatie, begrijpend </a:t>
            </a:r>
            <a:r>
              <a:rPr lang="nl-NL" altLang="nl-NL" dirty="0">
                <a:solidFill>
                  <a:srgbClr val="FF0000"/>
                </a:solidFill>
                <a:latin typeface="Verdana" pitchFamily="34" charset="0"/>
              </a:rPr>
              <a:t>luisteren</a:t>
            </a:r>
            <a:r>
              <a:rPr lang="nl-NL" altLang="nl-NL" dirty="0">
                <a:latin typeface="Verdana" pitchFamily="34" charset="0"/>
              </a:rPr>
              <a:t>, wereldoriëntatie, stellen en leesbevordering. </a:t>
            </a:r>
          </a:p>
          <a:p>
            <a:pPr>
              <a:defRPr/>
            </a:pPr>
            <a:endParaRPr lang="nl-NL" altLang="nl-NL" dirty="0">
              <a:latin typeface="Verdana" pitchFamily="34" charset="0"/>
            </a:endParaRPr>
          </a:p>
          <a:p>
            <a:pPr>
              <a:defRPr/>
            </a:pPr>
            <a:r>
              <a:rPr lang="nl-NL" dirty="0">
                <a:cs typeface="ＭＳ Ｐゴシック" charset="0"/>
              </a:rPr>
              <a:t>Naast de al genoemde leerdomeinen lezen, spelling en woordenschat is er dus ook aandacht voor: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dirty="0">
                <a:cs typeface="ＭＳ Ｐゴシック" charset="0"/>
              </a:rPr>
              <a:t>mondelinge communicatie: leren jezelf te verwoorden, met elkaar te spreken, naar elkaar te luisteren en van elkaar te leren;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dirty="0">
                <a:cs typeface="ＭＳ Ｐゴシック" charset="0"/>
              </a:rPr>
              <a:t>begrijpend luisteren: strategieën aanleren voor het begrijpen van (gesproken) teksten – boekoriëntatie – verhaalbegrip;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dirty="0">
                <a:cs typeface="ＭＳ Ｐゴシック" charset="0"/>
              </a:rPr>
              <a:t>stellen: het bedenken en (in een later stadium) schrijven van verschillende soorten teksten;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dirty="0">
                <a:cs typeface="ＭＳ Ｐゴシック" charset="0"/>
              </a:rPr>
              <a:t>leesbevordering: plezier krijgen in lezen en luisteren en beoordelen van teksten – kennismaken met verschillende genres – genres onderscheiden en benoemen;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dirty="0">
                <a:cs typeface="ＭＳ Ｐゴシック" charset="0"/>
              </a:rPr>
              <a:t>wereldoriëntatie: op zoek gaan naar het antwoord op een interessante vraag, zoals ‘hoe komt de prik in frisdrank?’ of ‘waarom zitten er ribbels op banden?’.</a:t>
            </a:r>
          </a:p>
          <a:p>
            <a:pPr>
              <a:defRPr/>
            </a:pPr>
            <a:endParaRPr lang="nl-NL" altLang="nl-NL" dirty="0">
              <a:latin typeface="Verdan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defRPr/>
            </a:pPr>
            <a:r>
              <a:rPr lang="nl-NL" altLang="en-US" b="1" u="sng" dirty="0">
                <a:solidFill>
                  <a:srgbClr val="000066"/>
                </a:solidFill>
                <a:latin typeface="Verdana" pitchFamily="34" charset="0"/>
              </a:rPr>
              <a:t>Lezen = het belangrijkste domein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buFontTx/>
              <a:buChar char="•"/>
              <a:defRPr/>
            </a:pPr>
            <a:r>
              <a:rPr lang="nl-NL" altLang="en-US" dirty="0">
                <a:solidFill>
                  <a:srgbClr val="000066"/>
                </a:solidFill>
                <a:latin typeface="Verdana" pitchFamily="34" charset="0"/>
              </a:rPr>
              <a:t>Elke dag start met lezen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buFontTx/>
              <a:buChar char="•"/>
              <a:defRPr/>
            </a:pPr>
            <a:r>
              <a:rPr lang="nl-NL" altLang="en-US" dirty="0">
                <a:solidFill>
                  <a:srgbClr val="000066"/>
                </a:solidFill>
                <a:latin typeface="Verdana" pitchFamily="34" charset="0"/>
              </a:rPr>
              <a:t>75 minuten per dag (norm volgens de kwaliteitskaarten PO-raad)</a:t>
            </a:r>
          </a:p>
          <a:p>
            <a:pPr>
              <a:defRPr/>
            </a:pPr>
            <a:endParaRPr lang="nl-NL" altLang="nl-NL" dirty="0">
              <a:latin typeface="Verdana" pitchFamily="34" charset="0"/>
            </a:endParaRPr>
          </a:p>
          <a:p>
            <a:pPr>
              <a:defRPr/>
            </a:pPr>
            <a:r>
              <a:rPr lang="nl-NL" altLang="nl-NL" b="1" dirty="0">
                <a:latin typeface="Verdana" pitchFamily="34" charset="0"/>
              </a:rPr>
              <a:t>Eén leerdomein (en één doel) per les</a:t>
            </a:r>
            <a:br>
              <a:rPr lang="nl-NL" altLang="nl-NL" b="1" dirty="0">
                <a:latin typeface="Verdana" pitchFamily="34" charset="0"/>
              </a:rPr>
            </a:br>
            <a:r>
              <a:rPr lang="nl-NL" altLang="nl-NL" dirty="0">
                <a:latin typeface="Verdana" pitchFamily="34" charset="0"/>
              </a:rPr>
              <a:t>Lijn 3 is een doelgerichte methode. Elke les heeft 1 doel. Het doel staat in kindertaal bovenaan de lesbeschrijving, zodat je het kunt voorlezen aan de kinderen. Aan het einde van elke les kom je op het doel terug.</a:t>
            </a:r>
          </a:p>
          <a:p>
            <a:pPr>
              <a:defRPr/>
            </a:pPr>
            <a:endParaRPr lang="nl-NL" altLang="nl-NL" dirty="0">
              <a:latin typeface="Verdana" pitchFamily="34" charset="0"/>
            </a:endParaRPr>
          </a:p>
        </p:txBody>
      </p:sp>
      <p:sp>
        <p:nvSpPr>
          <p:cNvPr id="145412" name="Tijdelijke aanduiding voor dianummer 3">
            <a:extLst>
              <a:ext uri="{FF2B5EF4-FFF2-40B4-BE49-F238E27FC236}">
                <a16:creationId xmlns:a16="http://schemas.microsoft.com/office/drawing/2014/main" id="{652ABE81-2642-F99C-0D4C-28B6DEB70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E048D6-6D61-4873-903A-DE369137C773}" type="slidenum">
              <a:rPr lang="nl-NL" altLang="nl-N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jdelijke aanduiding voor dia-afbeelding 1">
            <a:extLst>
              <a:ext uri="{FF2B5EF4-FFF2-40B4-BE49-F238E27FC236}">
                <a16:creationId xmlns:a16="http://schemas.microsoft.com/office/drawing/2014/main" id="{F230437C-E455-9AFC-8495-81D4C1D020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0A779FA-BD43-9928-B4BC-32FA8632C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De methode kent veel verschillende materialen, zodat uw kind op alle onderdelen de juiste hulpmiddelen tot zijn/haar beschikking heeft.</a:t>
            </a:r>
          </a:p>
          <a:p>
            <a:pPr>
              <a:defRPr/>
            </a:pPr>
            <a:r>
              <a:rPr lang="nl-NL" dirty="0"/>
              <a:t>In de volgende sheets worden er enkele uitgelicht.</a:t>
            </a:r>
          </a:p>
        </p:txBody>
      </p:sp>
      <p:sp>
        <p:nvSpPr>
          <p:cNvPr id="158724" name="Tijdelijke aanduiding voor dianummer 3">
            <a:extLst>
              <a:ext uri="{FF2B5EF4-FFF2-40B4-BE49-F238E27FC236}">
                <a16:creationId xmlns:a16="http://schemas.microsoft.com/office/drawing/2014/main" id="{5B76D4B2-23F1-CA88-84AD-88EE33018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C9B94A-03C2-48FB-9AA3-9A785BE84507}" type="slidenum">
              <a:rPr lang="nl-NL" altLang="nl-N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D652B-8450-40EF-81F4-E94549EAB96A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32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8C7BD-7E9A-4E65-AA55-5779FEB98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13C46F-A004-4E64-8EB7-BC688238F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0F6BBB-3BF5-4BB8-B64A-10F06F79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C85CEE-92A3-4CD6-9E36-A0992121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D00E13-4E2F-4E69-A36E-A2DCDCE9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9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0720D-95BE-4742-914A-0AF79F02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BA874F-4779-480A-85CB-D5C3D8D42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BEEB1A-DDBB-4C9D-B042-93A507C9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A65E2D-01D0-4D6A-8F0E-A63CA667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AF8D2A-7322-4A39-838D-F7055E36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80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63AA1A-A3CF-410D-8A67-3F6DDA96E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323A9E-A44F-4709-9C20-34A5E2C50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59588F-E59D-481D-84E2-E8C9671B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D3AF58-9BE0-4CA0-A397-F3C8BCAB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53BC21-1110-4463-84E1-6036F95B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39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Taal act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 descr="lucht_vol.jpg">
            <a:extLst>
              <a:ext uri="{FF2B5EF4-FFF2-40B4-BE49-F238E27FC236}">
                <a16:creationId xmlns:a16="http://schemas.microsoft.com/office/drawing/2014/main" id="{6BB0BCBF-7271-741B-B132-35204865B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67" y="-2990850"/>
            <a:ext cx="17697451" cy="995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9">
            <a:extLst>
              <a:ext uri="{FF2B5EF4-FFF2-40B4-BE49-F238E27FC236}">
                <a16:creationId xmlns:a16="http://schemas.microsoft.com/office/drawing/2014/main" id="{F1CA94D6-FEC1-BC3D-CE98-718E29005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20574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sz="1800"/>
          </a:p>
        </p:txBody>
      </p:sp>
      <p:pic>
        <p:nvPicPr>
          <p:cNvPr id="4" name="Picture 9" descr="Z:\producties\Malmberg\umb jan vd meijden ppt sjablonen\logo mallmberg.jpg">
            <a:extLst>
              <a:ext uri="{FF2B5EF4-FFF2-40B4-BE49-F238E27FC236}">
                <a16:creationId xmlns:a16="http://schemas.microsoft.com/office/drawing/2014/main" id="{FCD9E8B8-5F29-6A66-7B93-E5FB395DD8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1"/>
            <a:ext cx="12192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11048" y="3259058"/>
            <a:ext cx="9499003" cy="982639"/>
          </a:xfr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2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1402533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BC810-F776-4C2B-9B85-C1031855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E5729D-7A2E-4EAB-AAE9-1C9C55052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C5B6F7-6770-4FAC-8FFC-71C91CBD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D6EF1E-C127-4D18-BBC4-50A06661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8AB434-0DC0-48ED-B99F-6C229A55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03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47F0E-C803-4C1A-9852-9C1F6832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27BBBA-55C4-4B88-BF1E-2F1508BCE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1837F7-BECD-4260-9CCD-5B8E8F72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835068-1E4D-49D6-B8D9-B19AC457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A796F6-3EE5-42ED-8D50-EA39161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20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53547-1CB1-40EF-BE29-55195AA3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1FD36B-EB81-4E12-882F-68282C8A3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FF38A5-3740-4AE1-9E5D-6B3B1188C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79DE65-3C79-4A90-A675-F39C5D5F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0D8E36-A266-44E4-9566-887BA92E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5AB83F-1AC5-4402-A54C-1EDD1666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7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2FDDF-82D2-4929-9A41-97AE3053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EE4505-6993-4E53-90E7-113BD864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3488D1-AFF5-4540-BDA3-D8489EFB6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41237E-900A-4ACC-9865-C99F5FFAC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22BEB48-162D-451E-8693-2AE72BBD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3468330-D4F1-44B1-9B7A-42927168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88AE22-3B00-42EF-9C7E-FEDA61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FD5BE0-BE35-4B19-8877-7A32C03D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3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A99F4-B169-4F70-885C-A545BDDE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E53116-BFA9-48E7-AB4F-B7783672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6B33D3-1A05-40D5-A69F-70721761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FBA9B-2BAD-4523-974F-006E2223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88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8B21554-8460-4666-B8AF-856B398B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BF8721-61DC-40F5-91BD-D89ECF67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5B8890-6290-4CA6-B514-E1632516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76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0E3E4-1F6D-439C-B618-A660729A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4A5B03-E48B-445F-B62B-0D764D75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2B42DA-9F62-445F-A275-0288789F6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79254-04D8-4248-9715-C14B650C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13CA97-AD20-4EA0-8ACD-87D0ACD7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7D8306-C20D-4888-BDEE-42C1F1E7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70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CF1E4-9A29-4870-946E-D9CF162F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9585EB-DD04-4769-B577-8139EC64A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27C515-93EA-4D97-877B-C31A9ED80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2B7BAE-378B-4F82-A0AE-6DFFAC07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4F4EBB-E00B-4689-9DC5-52739BB8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527FB0-2DDF-438B-8A78-608BA9C8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30F525-A842-443A-9BFE-D7572985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A727B3-58F2-46DE-8803-8FD451B9F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76A895-42BA-4417-A3F9-302722D0D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F662-08D0-49E4-8B40-F998EAB20B2C}" type="datetimeFigureOut">
              <a:rPr lang="nl-NL" smtClean="0"/>
              <a:t>1-9-2023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B6B226-9369-4E90-9CAC-215B55FE5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8EE2A0-8104-4D0D-9009-57DC4A3C0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5EDA-08AE-4FC4-80FF-6786A5750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16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.stevens@opo-r.n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3.jpeg"/><Relationship Id="rId4" Type="http://schemas.openxmlformats.org/officeDocument/2006/relationships/hyperlink" Target="mailto:groep4@distelvlinder-culemborg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roep3.distelvlinder@opor.n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72137"/>
            <a:ext cx="4597947" cy="118586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DFEDF45-4F0B-4F96-9000-29F33CF85D0D}"/>
              </a:ext>
            </a:extLst>
          </p:cNvPr>
          <p:cNvSpPr/>
          <p:nvPr/>
        </p:nvSpPr>
        <p:spPr>
          <a:xfrm>
            <a:off x="2485070" y="775976"/>
            <a:ext cx="5278433" cy="304698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nl-NL" sz="9600" b="1" dirty="0">
                <a:solidFill>
                  <a:schemeClr val="accent2"/>
                </a:solidFill>
              </a:rPr>
              <a:t>WELKOM</a:t>
            </a:r>
          </a:p>
          <a:p>
            <a:r>
              <a:rPr lang="nl-NL" sz="9600" b="1" dirty="0">
                <a:solidFill>
                  <a:schemeClr val="accent2"/>
                </a:solidFill>
              </a:rPr>
              <a:t>in groep 3</a:t>
            </a: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E8EBF33-A6E9-4E26-96E9-A4F52A2DA262}"/>
              </a:ext>
            </a:extLst>
          </p:cNvPr>
          <p:cNvSpPr/>
          <p:nvPr/>
        </p:nvSpPr>
        <p:spPr>
          <a:xfrm>
            <a:off x="2784917" y="4006616"/>
            <a:ext cx="455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accent2"/>
                </a:solidFill>
              </a:rPr>
              <a:t>Schooljaar 2023-2024</a:t>
            </a:r>
          </a:p>
        </p:txBody>
      </p:sp>
      <p:pic>
        <p:nvPicPr>
          <p:cNvPr id="1026" name="Picture 2" descr="Hidden Gems of ClassDojo — Customise Those Avatars!">
            <a:extLst>
              <a:ext uri="{FF2B5EF4-FFF2-40B4-BE49-F238E27FC236}">
                <a16:creationId xmlns:a16="http://schemas.microsoft.com/office/drawing/2014/main" id="{3094DB37-BF12-7A69-6662-6216497D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22" y="1186681"/>
            <a:ext cx="3508579" cy="171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B2677B4-0569-5976-D1ED-7450DD0A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7" y="4652947"/>
            <a:ext cx="23336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6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207" y="6303331"/>
            <a:ext cx="2571260" cy="6631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805C87C-B9E9-4439-B884-82610D5697F9}"/>
              </a:ext>
            </a:extLst>
          </p:cNvPr>
          <p:cNvSpPr txBox="1"/>
          <p:nvPr/>
        </p:nvSpPr>
        <p:spPr>
          <a:xfrm>
            <a:off x="2855650" y="0"/>
            <a:ext cx="6480699" cy="77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Klassenzaken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95C9F60-3ACB-4A2C-BF46-528CCE3A6C02}"/>
              </a:ext>
            </a:extLst>
          </p:cNvPr>
          <p:cNvSpPr txBox="1"/>
          <p:nvPr/>
        </p:nvSpPr>
        <p:spPr>
          <a:xfrm>
            <a:off x="435994" y="1119535"/>
            <a:ext cx="9761889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dagindeling met de doelen staat iedere schooldag op het bord in de klas.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hoofdvakken in groep 3: Taal/lezen/spelling (Lijn 3), rekenen (Getal &amp; Ruimte), schrijven (Klinkers), de Vreedzame School.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  <a:cs typeface="Calibri"/>
              </a:rPr>
              <a:t>Vreedzame School: we besteden veel aandacht aan groepsvorming, regels en afspraken, opstekers en afbrekers, naar elkaar luisteren en conflicten. We leren een conflict oplossen voor het ruzie wordt</a:t>
            </a:r>
            <a:r>
              <a:rPr lang="nl-NL" sz="2800" dirty="0">
                <a:solidFill>
                  <a:srgbClr val="CC5A1A"/>
                </a:solidFill>
                <a:cs typeface="Calibri"/>
              </a:rPr>
              <a:t>. </a:t>
            </a:r>
            <a:r>
              <a:rPr lang="nl-NL" sz="2800" dirty="0">
                <a:solidFill>
                  <a:schemeClr val="accent2"/>
                </a:solidFill>
                <a:cs typeface="Calibri"/>
              </a:rPr>
              <a:t>Hier is </a:t>
            </a:r>
            <a:r>
              <a:rPr lang="nl-NL" sz="2800" dirty="0" err="1">
                <a:solidFill>
                  <a:schemeClr val="accent2"/>
                </a:solidFill>
                <a:cs typeface="Calibri"/>
              </a:rPr>
              <a:t>Classdojo</a:t>
            </a:r>
            <a:r>
              <a:rPr lang="nl-NL" sz="2800" dirty="0">
                <a:solidFill>
                  <a:schemeClr val="accent2"/>
                </a:solidFill>
                <a:cs typeface="Calibri"/>
              </a:rPr>
              <a:t> aan gekoppeld. </a:t>
            </a:r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rgbClr val="ED7D31"/>
                </a:solidFill>
                <a:effectLst/>
                <a:latin typeface="Calibri" panose="020F0502020204030204" pitchFamily="34" charset="0"/>
              </a:rPr>
              <a:t>Bij bovenstaande vakken (behalve schrijven) worden de kinderen ingedeeld in niveaugroepen.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ED7D31"/>
                </a:solidFill>
                <a:latin typeface="Calibri" panose="020F0502020204030204" pitchFamily="34" charset="0"/>
                <a:cs typeface="Calibri"/>
              </a:rPr>
              <a:t>Weektaak: er wordt ook verdiepend/verrijkend materiaal aangeboden. Wanneer een kind klaar is kan hij/zij een ‘klaar-werkje’ pakken. </a:t>
            </a:r>
            <a:endParaRPr lang="nl-NL" sz="2800" dirty="0">
              <a:solidFill>
                <a:schemeClr val="accent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76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C51FAE3-55EA-62B0-0561-12BF89283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3" t="16326" r="3639" b="26329"/>
          <a:stretch/>
        </p:blipFill>
        <p:spPr>
          <a:xfrm>
            <a:off x="612965" y="1367509"/>
            <a:ext cx="9577806" cy="39327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A8F1E60-3951-2D7B-4B0F-B6661C3F0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79" t="24859" r="35551" b="27118"/>
          <a:stretch/>
        </p:blipFill>
        <p:spPr>
          <a:xfrm>
            <a:off x="7222211" y="3656844"/>
            <a:ext cx="3890074" cy="328684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CE20C38-A901-1D3E-C76F-CB21DDB30600}"/>
              </a:ext>
            </a:extLst>
          </p:cNvPr>
          <p:cNvSpPr txBox="1"/>
          <p:nvPr/>
        </p:nvSpPr>
        <p:spPr>
          <a:xfrm>
            <a:off x="-432182" y="99384"/>
            <a:ext cx="7296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err="1">
                <a:solidFill>
                  <a:schemeClr val="accent2"/>
                </a:solidFill>
              </a:rPr>
              <a:t>Classdojo</a:t>
            </a:r>
            <a:r>
              <a:rPr lang="nl-NL" sz="440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32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48" y="6124146"/>
            <a:ext cx="2845372" cy="73385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805C87C-B9E9-4439-B884-82610D5697F9}"/>
              </a:ext>
            </a:extLst>
          </p:cNvPr>
          <p:cNvSpPr txBox="1"/>
          <p:nvPr/>
        </p:nvSpPr>
        <p:spPr>
          <a:xfrm>
            <a:off x="2783149" y="0"/>
            <a:ext cx="6480699" cy="77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Klassenzaken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95C9F60-3ACB-4A2C-BF46-528CCE3A6C02}"/>
              </a:ext>
            </a:extLst>
          </p:cNvPr>
          <p:cNvSpPr txBox="1"/>
          <p:nvPr/>
        </p:nvSpPr>
        <p:spPr>
          <a:xfrm>
            <a:off x="1097444" y="1032206"/>
            <a:ext cx="10479789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  <a:cs typeface="Calibri"/>
              </a:rPr>
              <a:t>Boekenhoek: voor elk thema van Lijn 3 vullen we de hoek met nieuwe titels.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  <a:cs typeface="Calibri"/>
              </a:rPr>
              <a:t>Groepjes: na elke vakantie stellen we nieuwe tafelgroepjes samen/soms ook eerder.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  <a:cs typeface="Calibri"/>
              </a:rPr>
              <a:t>Aero start ook weer op de donderdagmiddag.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Dinsdagmiddag krijgen de kinderen gymles van Bart.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Maandagmiddag krijgen de kinderen dansles van Selina.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Bouwlezen met groep 7 op woensdag/donderdag.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Koor onder begeleiding van </a:t>
            </a:r>
            <a:r>
              <a:rPr lang="nl-NL" sz="2800" dirty="0" err="1">
                <a:solidFill>
                  <a:schemeClr val="accent2"/>
                </a:solidFill>
              </a:rPr>
              <a:t>Joske</a:t>
            </a:r>
            <a:r>
              <a:rPr lang="nl-NL" sz="2800" dirty="0">
                <a:solidFill>
                  <a:schemeClr val="accent2"/>
                </a:solidFill>
              </a:rPr>
              <a:t>.</a:t>
            </a:r>
          </a:p>
          <a:p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58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E5AF781E-BB04-12E8-6AFA-EF18C702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63" y="354014"/>
            <a:ext cx="8229600" cy="808037"/>
          </a:xfrm>
        </p:spPr>
        <p:txBody>
          <a:bodyPr/>
          <a:lstStyle/>
          <a:p>
            <a:r>
              <a:rPr lang="nl-NL" altLang="nl-NL" sz="2400">
                <a:latin typeface="Verdana" panose="020B0604030504040204" pitchFamily="34" charset="0"/>
              </a:rPr>
              <a:t>Waarom Lijn 3?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0AFD8C9E-4241-E3BF-A6C8-88C44F3CB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9" y="1530351"/>
            <a:ext cx="83153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buFont typeface="Arial" panose="020B0604020202020204" pitchFamily="34" charset="0"/>
              <a:buNone/>
            </a:pPr>
            <a:r>
              <a:rPr lang="nl-NL" altLang="en-US" sz="2000" b="1">
                <a:solidFill>
                  <a:srgbClr val="000066"/>
                </a:solidFill>
                <a:latin typeface="Verdana" panose="020B0604030504040204" pitchFamily="34" charset="0"/>
              </a:rPr>
              <a:t>Een complete taalleesmethode voor groep 3.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buFont typeface="Arial" panose="020B0604020202020204" pitchFamily="34" charset="0"/>
              <a:buNone/>
            </a:pPr>
            <a:endParaRPr lang="nl-NL" altLang="en-US" sz="2000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buFont typeface="Wingdings" panose="05000000000000000000" pitchFamily="2" charset="2"/>
              <a:buChar char="ü"/>
            </a:pPr>
            <a:r>
              <a:rPr lang="nl-NL" altLang="en-US" sz="2000">
                <a:solidFill>
                  <a:srgbClr val="000066"/>
                </a:solidFill>
                <a:latin typeface="Verdana" panose="020B0604030504040204" pitchFamily="34" charset="0"/>
              </a:rPr>
              <a:t>Letter staat centraal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buFont typeface="Wingdings" panose="05000000000000000000" pitchFamily="2" charset="2"/>
              <a:buChar char="ü"/>
            </a:pPr>
            <a:r>
              <a:rPr lang="nl-NL" altLang="en-US" sz="2000">
                <a:solidFill>
                  <a:srgbClr val="000066"/>
                </a:solidFill>
                <a:latin typeface="Verdana" panose="020B0604030504040204" pitchFamily="34" charset="0"/>
              </a:rPr>
              <a:t>Ontdek de wereld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buFont typeface="Wingdings" panose="05000000000000000000" pitchFamily="2" charset="2"/>
              <a:buChar char="ü"/>
            </a:pPr>
            <a:r>
              <a:rPr lang="nl-NL" altLang="en-US" sz="2000">
                <a:solidFill>
                  <a:srgbClr val="000066"/>
                </a:solidFill>
                <a:latin typeface="Verdana" panose="020B0604030504040204" pitchFamily="34" charset="0"/>
              </a:rPr>
              <a:t>Samen leren lezen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buFont typeface="Wingdings" panose="05000000000000000000" pitchFamily="2" charset="2"/>
              <a:buChar char="ü"/>
            </a:pPr>
            <a:r>
              <a:rPr lang="nl-NL" altLang="en-US" sz="2000">
                <a:solidFill>
                  <a:srgbClr val="000066"/>
                </a:solidFill>
                <a:latin typeface="Verdana" panose="020B0604030504040204" pitchFamily="34" charset="0"/>
              </a:rPr>
              <a:t>Instructie op drie niveaus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buFont typeface="Wingdings" panose="05000000000000000000" pitchFamily="2" charset="2"/>
              <a:buChar char="ü"/>
            </a:pPr>
            <a:r>
              <a:rPr lang="nl-NL" altLang="en-US" sz="2000">
                <a:solidFill>
                  <a:srgbClr val="000066"/>
                </a:solidFill>
                <a:latin typeface="Verdana" panose="020B0604030504040204" pitchFamily="34" charset="0"/>
              </a:rPr>
              <a:t>Expliciete aandacht voor</a:t>
            </a:r>
            <a:br>
              <a:rPr lang="nl-NL" altLang="en-US" sz="2000">
                <a:solidFill>
                  <a:srgbClr val="000066"/>
                </a:solidFill>
                <a:latin typeface="Verdana" panose="020B0604030504040204" pitchFamily="34" charset="0"/>
              </a:rPr>
            </a:br>
            <a:r>
              <a:rPr lang="nl-NL" altLang="en-US" sz="2000">
                <a:solidFill>
                  <a:srgbClr val="000066"/>
                </a:solidFill>
                <a:latin typeface="Verdana" panose="020B0604030504040204" pitchFamily="34" charset="0"/>
              </a:rPr>
              <a:t>spelling en woordenschat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buFont typeface="Arial" panose="020B0604020202020204" pitchFamily="34" charset="0"/>
              <a:buNone/>
            </a:pPr>
            <a:endParaRPr lang="nl-NL" altLang="en-US" sz="180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pic>
        <p:nvPicPr>
          <p:cNvPr id="46084" name="Afbeelding 101">
            <a:hlinkClick r:id="rId3" action="ppaction://hlinksldjump"/>
            <a:extLst>
              <a:ext uri="{FF2B5EF4-FFF2-40B4-BE49-F238E27FC236}">
                <a16:creationId xmlns:a16="http://schemas.microsoft.com/office/drawing/2014/main" id="{B13EACC1-5200-A525-296E-CF183AC0E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0" y="6410326"/>
            <a:ext cx="4016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Afbeelding 102">
            <a:hlinkClick r:id="rId3" action="ppaction://hlinksldjump"/>
            <a:extLst>
              <a:ext uri="{FF2B5EF4-FFF2-40B4-BE49-F238E27FC236}">
                <a16:creationId xmlns:a16="http://schemas.microsoft.com/office/drawing/2014/main" id="{FA2A15B4-B44E-8677-BAAE-A6ECB0F49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6475414"/>
            <a:ext cx="311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H:\Pictures\adv Lijn3 geknipt.jpg">
            <a:extLst>
              <a:ext uri="{FF2B5EF4-FFF2-40B4-BE49-F238E27FC236}">
                <a16:creationId xmlns:a16="http://schemas.microsoft.com/office/drawing/2014/main" id="{7C0E7723-1B5A-AD10-071C-904222280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457451"/>
            <a:ext cx="3359150" cy="2436813"/>
          </a:xfrm>
          <a:prstGeom prst="rect">
            <a:avLst/>
          </a:prstGeom>
          <a:noFill/>
          <a:ln w="38100">
            <a:solidFill>
              <a:srgbClr val="8ABA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8782A496-BE5B-9383-7360-C4D182452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584826"/>
            <a:ext cx="2711450" cy="79216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en-US" sz="2000">
                <a:solidFill>
                  <a:prstClr val="white"/>
                </a:solidFill>
                <a:latin typeface="Verdana" pitchFamily="34" charset="0"/>
              </a:rPr>
              <a:t>Leesbevordering</a:t>
            </a:r>
            <a:endParaRPr lang="nl-NL" altLang="en-US" sz="5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45AE0217-F752-979D-45AB-0018BF5D7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740026"/>
            <a:ext cx="2711450" cy="792163"/>
          </a:xfrm>
          <a:prstGeom prst="roundRect">
            <a:avLst>
              <a:gd name="adj" fmla="val 16667"/>
            </a:avLst>
          </a:prstGeom>
          <a:solidFill>
            <a:srgbClr val="8ABA25">
              <a:alpha val="9882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en-US" sz="2000">
                <a:solidFill>
                  <a:prstClr val="white"/>
                </a:solidFill>
                <a:latin typeface="Verdana" pitchFamily="34" charset="0"/>
              </a:rPr>
              <a:t>Spelling</a:t>
            </a:r>
            <a:endParaRPr lang="nl-NL" altLang="en-US" sz="5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9493EFE4-AB77-2C69-E442-4A809A38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679826"/>
            <a:ext cx="2711450" cy="79216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en-US" sz="2000">
                <a:solidFill>
                  <a:prstClr val="white"/>
                </a:solidFill>
                <a:latin typeface="Verdana" pitchFamily="34" charset="0"/>
              </a:rPr>
              <a:t>Mondelinge communicatie</a:t>
            </a:r>
            <a:endParaRPr lang="nl-NL" altLang="en-US" sz="5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25" name="Afgeronde rechthoek 24">
            <a:extLst>
              <a:ext uri="{FF2B5EF4-FFF2-40B4-BE49-F238E27FC236}">
                <a16:creationId xmlns:a16="http://schemas.microsoft.com/office/drawing/2014/main" id="{B3916A2B-27A6-1023-74E3-6FD0FE437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2740026"/>
            <a:ext cx="2571750" cy="7921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en-US" sz="2000">
                <a:solidFill>
                  <a:prstClr val="white"/>
                </a:solidFill>
                <a:latin typeface="Verdana" pitchFamily="34" charset="0"/>
              </a:rPr>
              <a:t>Lezen</a:t>
            </a:r>
            <a:endParaRPr lang="nl-NL" altLang="en-US" sz="5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26" name="Afgeronde rechthoek 25">
            <a:extLst>
              <a:ext uri="{FF2B5EF4-FFF2-40B4-BE49-F238E27FC236}">
                <a16:creationId xmlns:a16="http://schemas.microsoft.com/office/drawing/2014/main" id="{70E9D7D5-D8C3-DBDE-3857-EC49301AC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638676"/>
            <a:ext cx="2709862" cy="79216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2000">
                <a:solidFill>
                  <a:prstClr val="white"/>
                </a:solidFill>
                <a:latin typeface="Verdana" pitchFamily="34" charset="0"/>
              </a:rPr>
              <a:t>Wereldoriëntatie</a:t>
            </a:r>
            <a:endParaRPr lang="nl-NL" altLang="nl-NL" sz="5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27" name="Afgeronde rechthoek 26">
            <a:extLst>
              <a:ext uri="{FF2B5EF4-FFF2-40B4-BE49-F238E27FC236}">
                <a16:creationId xmlns:a16="http://schemas.microsoft.com/office/drawing/2014/main" id="{5E6F79A3-70E2-DE62-908D-E2FDBC05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6" y="5586414"/>
            <a:ext cx="2570163" cy="79057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en-US" sz="2000">
                <a:solidFill>
                  <a:prstClr val="white"/>
                </a:solidFill>
                <a:latin typeface="Verdana" pitchFamily="34" charset="0"/>
              </a:rPr>
              <a:t>Stellen</a:t>
            </a:r>
            <a:endParaRPr lang="nl-NL" altLang="en-US" sz="5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28" name="Afgeronde rechthoek 27">
            <a:extLst>
              <a:ext uri="{FF2B5EF4-FFF2-40B4-BE49-F238E27FC236}">
                <a16:creationId xmlns:a16="http://schemas.microsoft.com/office/drawing/2014/main" id="{245CCE55-4059-6E8D-1612-0417ED7DC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4638676"/>
            <a:ext cx="2571750" cy="79057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nl-NL" sz="2000" dirty="0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Begrijpend luisteren en lezen</a:t>
            </a:r>
          </a:p>
        </p:txBody>
      </p: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EE78E7BB-1329-03DB-4D07-FD4C9986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679826"/>
            <a:ext cx="2571750" cy="792163"/>
          </a:xfrm>
          <a:prstGeom prst="roundRect">
            <a:avLst>
              <a:gd name="adj" fmla="val 16667"/>
            </a:avLst>
          </a:prstGeom>
          <a:solidFill>
            <a:srgbClr val="8ABA2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en-US" sz="2000">
                <a:solidFill>
                  <a:prstClr val="white"/>
                </a:solidFill>
                <a:latin typeface="Verdana" pitchFamily="34" charset="0"/>
              </a:rPr>
              <a:t>Woordenschat </a:t>
            </a:r>
            <a:endParaRPr lang="nl-NL" altLang="en-US" sz="5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58378" name="Titel 6">
            <a:extLst>
              <a:ext uri="{FF2B5EF4-FFF2-40B4-BE49-F238E27FC236}">
                <a16:creationId xmlns:a16="http://schemas.microsoft.com/office/drawing/2014/main" id="{4909DC5E-B697-E787-11B2-B02A249C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863" y="419100"/>
            <a:ext cx="8229600" cy="808038"/>
          </a:xfrm>
        </p:spPr>
        <p:txBody>
          <a:bodyPr/>
          <a:lstStyle/>
          <a:p>
            <a:r>
              <a:rPr lang="nl-NL" altLang="nl-NL" sz="2400">
                <a:latin typeface="Verdana" panose="020B0604030504040204" pitchFamily="34" charset="0"/>
              </a:rPr>
              <a:t>Complete taalleesmethode</a:t>
            </a:r>
            <a:endParaRPr lang="nl-NL" altLang="nl-NL">
              <a:latin typeface="Verdana" panose="020B0604030504040204" pitchFamily="34" charset="0"/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81487B33-F5C2-DD16-5C97-52F329E66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864" y="1127125"/>
            <a:ext cx="83137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</a:pPr>
            <a:r>
              <a:rPr lang="nl-NL" altLang="en-US" sz="2000">
                <a:solidFill>
                  <a:srgbClr val="000066"/>
                </a:solidFill>
                <a:latin typeface="Verdana" panose="020B0604030504040204" pitchFamily="34" charset="0"/>
              </a:rPr>
              <a:t>In elke thema komen 8 leerdomeinen aan bod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</a:pPr>
            <a:r>
              <a:rPr lang="nl-NL" altLang="en-US" sz="2000">
                <a:solidFill>
                  <a:srgbClr val="000066"/>
                </a:solidFill>
                <a:latin typeface="Verdana" panose="020B0604030504040204" pitchFamily="34" charset="0"/>
              </a:rPr>
              <a:t>Lezen is het belangrijkste domein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</a:pPr>
            <a:r>
              <a:rPr lang="nl-NL" altLang="en-US" sz="2000">
                <a:solidFill>
                  <a:srgbClr val="000066"/>
                </a:solidFill>
                <a:latin typeface="Verdana" panose="020B0604030504040204" pitchFamily="34" charset="0"/>
              </a:rPr>
              <a:t>Eén leerdomein (en één doel) per les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1E1D64"/>
              </a:buClr>
              <a:buSzPct val="150000"/>
              <a:buFont typeface="Arial" panose="020B0604020202020204" pitchFamily="34" charset="0"/>
              <a:buNone/>
            </a:pPr>
            <a:endParaRPr lang="nl-NL" altLang="en-US" sz="1800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Afbeelding 1" descr="SNF5987.png">
            <a:extLst>
              <a:ext uri="{FF2B5EF4-FFF2-40B4-BE49-F238E27FC236}">
                <a16:creationId xmlns:a16="http://schemas.microsoft.com/office/drawing/2014/main" id="{26EA673A-4DD4-4868-7AA9-796642931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98463"/>
            <a:ext cx="9385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el 2">
            <a:extLst>
              <a:ext uri="{FF2B5EF4-FFF2-40B4-BE49-F238E27FC236}">
                <a16:creationId xmlns:a16="http://schemas.microsoft.com/office/drawing/2014/main" id="{5012B7CF-E93C-A690-5782-F04ECF486433}"/>
              </a:ext>
            </a:extLst>
          </p:cNvPr>
          <p:cNvSpPr txBox="1">
            <a:spLocks/>
          </p:cNvSpPr>
          <p:nvPr/>
        </p:nvSpPr>
        <p:spPr bwMode="auto">
          <a:xfrm>
            <a:off x="2058988" y="398464"/>
            <a:ext cx="82296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rgbClr val="002060"/>
                </a:solidFill>
                <a:latin typeface="Verdana" panose="020B0604030504040204" pitchFamily="34" charset="0"/>
              </a:rPr>
              <a:t>Materialen</a:t>
            </a:r>
          </a:p>
        </p:txBody>
      </p:sp>
      <p:pic>
        <p:nvPicPr>
          <p:cNvPr id="60420" name="Afbeelding 101">
            <a:hlinkClick r:id="rId4" action="ppaction://hlinksldjump"/>
            <a:extLst>
              <a:ext uri="{FF2B5EF4-FFF2-40B4-BE49-F238E27FC236}">
                <a16:creationId xmlns:a16="http://schemas.microsoft.com/office/drawing/2014/main" id="{58A90AC7-08FA-271C-35A9-1C8F75828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0" y="6410326"/>
            <a:ext cx="4016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Afbeelding 102">
            <a:hlinkClick r:id="rId4" action="ppaction://hlinksldjump"/>
            <a:extLst>
              <a:ext uri="{FF2B5EF4-FFF2-40B4-BE49-F238E27FC236}">
                <a16:creationId xmlns:a16="http://schemas.microsoft.com/office/drawing/2014/main" id="{3FD0B54F-01A9-3695-A51A-A09DE24F36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6475414"/>
            <a:ext cx="311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877F20-848B-1D43-D705-D44F5700E0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533900"/>
            <a:ext cx="370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72137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805C87C-B9E9-4439-B884-82610D5697F9}"/>
              </a:ext>
            </a:extLst>
          </p:cNvPr>
          <p:cNvSpPr txBox="1"/>
          <p:nvPr/>
        </p:nvSpPr>
        <p:spPr>
          <a:xfrm>
            <a:off x="2783148" y="150735"/>
            <a:ext cx="6480699" cy="77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Kringen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95C9F60-3ACB-4A2C-BF46-528CCE3A6C02}"/>
              </a:ext>
            </a:extLst>
          </p:cNvPr>
          <p:cNvSpPr txBox="1"/>
          <p:nvPr/>
        </p:nvSpPr>
        <p:spPr>
          <a:xfrm>
            <a:off x="1146699" y="1527900"/>
            <a:ext cx="98986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Aan het begin van de week hebben de kinderen de mogelijkheid om vrij te vertellen in de </a:t>
            </a:r>
            <a:r>
              <a:rPr lang="nl-NL" sz="2800" b="1" dirty="0">
                <a:solidFill>
                  <a:schemeClr val="accent2"/>
                </a:solidFill>
              </a:rPr>
              <a:t>vertelkring</a:t>
            </a:r>
            <a:r>
              <a:rPr lang="nl-NL" sz="2800" dirty="0">
                <a:solidFill>
                  <a:schemeClr val="accent2"/>
                </a:solidFill>
              </a:rPr>
              <a:t>.</a:t>
            </a:r>
          </a:p>
          <a:p>
            <a:endParaRPr lang="nl-NL" sz="2800" dirty="0">
              <a:solidFill>
                <a:schemeClr val="accent2"/>
              </a:solidFill>
            </a:endParaRPr>
          </a:p>
          <a:p>
            <a:r>
              <a:rPr lang="nl-NL" sz="2800" dirty="0">
                <a:solidFill>
                  <a:schemeClr val="accent2"/>
                </a:solidFill>
              </a:rPr>
              <a:t>Na de herfstvakantie ontvangt u een planning voor de </a:t>
            </a:r>
            <a:r>
              <a:rPr lang="nl-NL" sz="2800" b="1" dirty="0">
                <a:solidFill>
                  <a:schemeClr val="accent2"/>
                </a:solidFill>
              </a:rPr>
              <a:t>ik-doos-kring</a:t>
            </a:r>
            <a:r>
              <a:rPr lang="nl-NL" sz="2800" dirty="0">
                <a:solidFill>
                  <a:schemeClr val="accent2"/>
                </a:solidFill>
              </a:rPr>
              <a:t>. De leerlingen vullen en versieren thuis (met uw hulp) een schoenendoos met 5 voorwerpen die vertellen/laten zien wat voor hen belangrijk is.</a:t>
            </a:r>
          </a:p>
          <a:p>
            <a:endParaRPr lang="nl-NL" sz="2800" dirty="0">
              <a:solidFill>
                <a:srgbClr val="CC5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6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08" y="5877128"/>
            <a:ext cx="3429081" cy="88439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35A54B1-D992-47F6-AD61-D9C4DE9160FA}"/>
              </a:ext>
            </a:extLst>
          </p:cNvPr>
          <p:cNvSpPr txBox="1"/>
          <p:nvPr/>
        </p:nvSpPr>
        <p:spPr>
          <a:xfrm>
            <a:off x="2778708" y="0"/>
            <a:ext cx="640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Zaken buiten de klas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F520AF-CEBC-471F-8DA2-E58699161B3D}"/>
              </a:ext>
            </a:extLst>
          </p:cNvPr>
          <p:cNvSpPr txBox="1"/>
          <p:nvPr/>
        </p:nvSpPr>
        <p:spPr>
          <a:xfrm>
            <a:off x="492131" y="846932"/>
            <a:ext cx="9852988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We zoeken twee klassenouders en twee biebouders. De contactouders zijn de link tussen de leerkracht en de andere ouders, bijvoorbeeld bij het regelen van begeleiders bij activiteiten. </a:t>
            </a:r>
          </a:p>
          <a:p>
            <a:endParaRPr lang="nl-NL" altLang="nl-NL" sz="2800" dirty="0">
              <a:solidFill>
                <a:schemeClr val="accent2"/>
              </a:solidFill>
            </a:endParaRPr>
          </a:p>
          <a:p>
            <a:r>
              <a:rPr lang="nl-NL" altLang="nl-NL" sz="2800" dirty="0">
                <a:solidFill>
                  <a:schemeClr val="accent2"/>
                </a:solidFill>
              </a:rPr>
              <a:t>Hulp in de klas …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>
                <a:solidFill>
                  <a:schemeClr val="accent2"/>
                </a:solidFill>
              </a:rPr>
              <a:t>vervoer naar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>
                <a:solidFill>
                  <a:schemeClr val="accent2"/>
                </a:solidFill>
              </a:rPr>
              <a:t>verzamelen van 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altLang="nl-NL" sz="2800" dirty="0">
              <a:solidFill>
                <a:schemeClr val="accent2"/>
              </a:solidFill>
            </a:endParaRPr>
          </a:p>
          <a:p>
            <a:r>
              <a:rPr lang="nl-NL" sz="2800" dirty="0">
                <a:solidFill>
                  <a:schemeClr val="accent2"/>
                </a:solidFill>
              </a:rPr>
              <a:t>Op de jaarplanning staan alle bijzondere activiteiten genoemd. Hieronder een selectie (i.v.m. ouderhulp):</a:t>
            </a:r>
            <a:endParaRPr lang="nl-NL" sz="2800" dirty="0">
              <a:solidFill>
                <a:schemeClr val="accent2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19 september 2023:          schoolreis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23 december 2023:           Kerstmaaltijd	</a:t>
            </a:r>
            <a:endParaRPr lang="nl-NL" sz="2800" dirty="0">
              <a:solidFill>
                <a:schemeClr val="accent2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cs typeface="Calibri" panose="020F0502020204030204"/>
            </a:endParaRPr>
          </a:p>
        </p:txBody>
      </p:sp>
      <p:pic>
        <p:nvPicPr>
          <p:cNvPr id="7172" name="Picture 4" descr="OBS De Spiegel - OUDERHULP GEZOCHT! Donderdag 20 december van 17.00 – 19.00  uur is feestelijke jaarsluiting en presentatie van de workshops door de  kinderen. We zoeken ouders om: - mee te">
            <a:extLst>
              <a:ext uri="{FF2B5EF4-FFF2-40B4-BE49-F238E27FC236}">
                <a16:creationId xmlns:a16="http://schemas.microsoft.com/office/drawing/2014/main" id="{DC1AADFA-527A-1A91-F334-91D56625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94" y="206145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8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41759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F100218-D1BC-47DF-AA06-9AB5B5380029}"/>
              </a:ext>
            </a:extLst>
          </p:cNvPr>
          <p:cNvSpPr txBox="1"/>
          <p:nvPr/>
        </p:nvSpPr>
        <p:spPr>
          <a:xfrm>
            <a:off x="3031723" y="330153"/>
            <a:ext cx="556629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Controle gegevens</a:t>
            </a: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2183A5-0FAD-4A0E-9E0A-2E80E474D8D5}"/>
              </a:ext>
            </a:extLst>
          </p:cNvPr>
          <p:cNvSpPr txBox="1"/>
          <p:nvPr/>
        </p:nvSpPr>
        <p:spPr>
          <a:xfrm>
            <a:off x="905522" y="1676985"/>
            <a:ext cx="9818703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Wilt u de stamkaart van uw kind controleren?</a:t>
            </a:r>
            <a:endParaRPr lang="nl-NL" dirty="0">
              <a:solidFill>
                <a:schemeClr val="accent2"/>
              </a:solidFill>
            </a:endParaRPr>
          </a:p>
          <a:p>
            <a:r>
              <a:rPr lang="nl-NL" sz="2800" dirty="0">
                <a:solidFill>
                  <a:schemeClr val="accent2"/>
                </a:solidFill>
                <a:cs typeface="Calibri"/>
              </a:rPr>
              <a:t>Wijzigingen kunt u aangeven op het formulier.</a:t>
            </a:r>
          </a:p>
          <a:p>
            <a:r>
              <a:rPr lang="nl-NL" sz="2800" dirty="0">
                <a:solidFill>
                  <a:schemeClr val="accent2"/>
                </a:solidFill>
                <a:cs typeface="Calibri"/>
              </a:rPr>
              <a:t>Ook allergieën of medicatie mag u op het formulier noteren.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pic>
        <p:nvPicPr>
          <p:cNvPr id="6146" name="Picture 2" descr="Controle ontwerp">
            <a:extLst>
              <a:ext uri="{FF2B5EF4-FFF2-40B4-BE49-F238E27FC236}">
                <a16:creationId xmlns:a16="http://schemas.microsoft.com/office/drawing/2014/main" id="{49D360A2-653E-13CD-69C5-D82A60621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31" y="3242206"/>
            <a:ext cx="3285641" cy="32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8427" y="1055588"/>
            <a:ext cx="10875146" cy="47424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		          </a:t>
            </a:r>
          </a:p>
          <a:p>
            <a:pPr marL="0" indent="0">
              <a:buNone/>
            </a:pPr>
            <a:endParaRPr lang="nl-NL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accent2"/>
                </a:solidFill>
              </a:rPr>
              <a:t>Telefoonnummer school: 0345-536206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accent2"/>
                </a:solidFill>
              </a:rPr>
              <a:t>Mail: </a:t>
            </a:r>
            <a:r>
              <a:rPr lang="nl-NL" sz="26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groep3@distelvlinder-culemborg.nl</a:t>
            </a:r>
            <a:r>
              <a:rPr lang="nl-NL" sz="2600" dirty="0">
                <a:solidFill>
                  <a:schemeClr val="accent2"/>
                </a:solidFill>
              </a:rPr>
              <a:t> </a:t>
            </a:r>
            <a:endParaRPr lang="nl-NL" sz="2600" dirty="0">
              <a:solidFill>
                <a:schemeClr val="accent2"/>
              </a:solidFill>
              <a:cs typeface="Calibri"/>
            </a:endParaRPr>
          </a:p>
          <a:p>
            <a:pPr marL="0" indent="0">
              <a:buNone/>
            </a:pPr>
            <a:endParaRPr lang="nl-NL" sz="2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accent2"/>
                </a:solidFill>
              </a:rPr>
              <a:t>Heeft u nog vragen n.a.v. alle informatie? Neemt u dan gerust contact op.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accent2"/>
                </a:solidFill>
              </a:rPr>
              <a:t>Bedankt voor uw tijd en aandacht.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accent2"/>
                </a:solidFill>
              </a:rPr>
              <a:t>We gaan voor een fijn leerjaar met een productieve, leerzame en prettige samenwerking!</a:t>
            </a:r>
          </a:p>
          <a:p>
            <a:pPr marL="0" indent="0">
              <a:buNone/>
            </a:pPr>
            <a:endParaRPr lang="nl-NL" sz="2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sz="1900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5" y="996727"/>
            <a:ext cx="5410399" cy="20830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B7F9649-0BB2-401A-BD4C-CFCD19B1190A}"/>
              </a:ext>
            </a:extLst>
          </p:cNvPr>
          <p:cNvSpPr txBox="1"/>
          <p:nvPr/>
        </p:nvSpPr>
        <p:spPr>
          <a:xfrm>
            <a:off x="2562226" y="0"/>
            <a:ext cx="640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Vragen?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F4DD035-3726-4365-8409-F8C51C8AB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3" y="5737767"/>
            <a:ext cx="4343481" cy="11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8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23C1767-A5B3-4012-9321-A20E15E24ED9}"/>
              </a:ext>
            </a:extLst>
          </p:cNvPr>
          <p:cNvSpPr txBox="1"/>
          <p:nvPr/>
        </p:nvSpPr>
        <p:spPr>
          <a:xfrm>
            <a:off x="2488733" y="528507"/>
            <a:ext cx="72145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solidFill>
                  <a:schemeClr val="accent2"/>
                </a:solidFill>
              </a:rPr>
              <a:t>Binnenkomer</a:t>
            </a:r>
          </a:p>
          <a:p>
            <a:pPr algn="ctr"/>
            <a:r>
              <a:rPr lang="nl-NL" sz="6000" dirty="0">
                <a:solidFill>
                  <a:schemeClr val="accent2"/>
                </a:solidFill>
              </a:rPr>
              <a:t>De Vreedzame School</a:t>
            </a:r>
          </a:p>
          <a:p>
            <a:pPr algn="ctr"/>
            <a:endParaRPr lang="nl-NL" sz="4400" dirty="0">
              <a:solidFill>
                <a:schemeClr val="accent2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E4BD18-CEBE-4685-987C-9B9CF074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418" y="2449585"/>
            <a:ext cx="3571267" cy="4320081"/>
          </a:xfrm>
          <a:prstGeom prst="rect">
            <a:avLst/>
          </a:prstGeom>
        </p:spPr>
      </p:pic>
      <p:pic>
        <p:nvPicPr>
          <p:cNvPr id="2050" name="Picture 2" descr="Herontwerp 'De Vreedzame School' – Ik ben Sjusjun, een veelzijdige  Nederlandse illustrator en vormgever uit Enschede">
            <a:extLst>
              <a:ext uri="{FF2B5EF4-FFF2-40B4-BE49-F238E27FC236}">
                <a16:creationId xmlns:a16="http://schemas.microsoft.com/office/drawing/2014/main" id="{FD462121-0BA4-3DD7-1F26-0B217D2D2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2936" r="56807" b="24893"/>
          <a:stretch/>
        </p:blipFill>
        <p:spPr bwMode="auto">
          <a:xfrm>
            <a:off x="528508" y="461394"/>
            <a:ext cx="1375794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6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F596108-4206-4D23-8615-B11CBA28138F}"/>
              </a:ext>
            </a:extLst>
          </p:cNvPr>
          <p:cNvSpPr txBox="1"/>
          <p:nvPr/>
        </p:nvSpPr>
        <p:spPr>
          <a:xfrm>
            <a:off x="563257" y="1380798"/>
            <a:ext cx="102821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Jorien Dogge-Bakker,				Madelon Gerritsen,</a:t>
            </a:r>
            <a:br>
              <a:rPr lang="nl-NL" sz="2800" dirty="0">
                <a:solidFill>
                  <a:schemeClr val="accent2"/>
                </a:solidFill>
              </a:rPr>
            </a:br>
            <a:r>
              <a:rPr lang="nl-NL" sz="2800" dirty="0">
                <a:solidFill>
                  <a:schemeClr val="accent2"/>
                </a:solidFill>
              </a:rPr>
              <a:t>ma-woe-do-vrij						di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2"/>
              </a:solidFill>
            </a:endParaRPr>
          </a:p>
          <a:p>
            <a:endParaRPr lang="nl-NL" sz="2800" dirty="0">
              <a:solidFill>
                <a:schemeClr val="accent2"/>
              </a:solidFill>
            </a:endParaRPr>
          </a:p>
          <a:p>
            <a:pPr lvl="1"/>
            <a:endParaRPr lang="nl-NL" sz="2800" dirty="0">
              <a:solidFill>
                <a:schemeClr val="accent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2"/>
              </a:solidFill>
            </a:endParaRPr>
          </a:p>
          <a:p>
            <a:pPr lvl="1"/>
            <a:endParaRPr lang="nl-NL" sz="2800" dirty="0">
              <a:solidFill>
                <a:schemeClr val="accent2"/>
              </a:solidFill>
            </a:endParaRPr>
          </a:p>
          <a:p>
            <a:pPr lvl="1"/>
            <a:r>
              <a:rPr lang="nl-NL" sz="2800" dirty="0">
                <a:solidFill>
                  <a:schemeClr val="accent2"/>
                </a:solidFill>
              </a:rPr>
              <a:t>En verder: ondersteuning in de klas </a:t>
            </a:r>
          </a:p>
          <a:p>
            <a:pPr lvl="1"/>
            <a:r>
              <a:rPr lang="nl-NL" sz="2800" dirty="0">
                <a:solidFill>
                  <a:schemeClr val="accent2"/>
                </a:solidFill>
              </a:rPr>
              <a:t>Floor Kuiper: ma, do </a:t>
            </a:r>
            <a:br>
              <a:rPr lang="nl-NL" sz="2800" dirty="0">
                <a:solidFill>
                  <a:schemeClr val="accent2"/>
                </a:solidFill>
              </a:rPr>
            </a:br>
            <a:r>
              <a:rPr lang="nl-NL" sz="2800" dirty="0">
                <a:solidFill>
                  <a:schemeClr val="accent2"/>
                </a:solidFill>
              </a:rPr>
              <a:t>Marian Bleijenberg: vrij </a:t>
            </a:r>
            <a:br>
              <a:rPr lang="nl-NL" sz="2800" dirty="0">
                <a:solidFill>
                  <a:schemeClr val="accent2"/>
                </a:solidFill>
              </a:rPr>
            </a:br>
            <a:endParaRPr lang="nl-NL" sz="2800" dirty="0">
              <a:solidFill>
                <a:schemeClr val="accent2"/>
              </a:solidFill>
            </a:endParaRPr>
          </a:p>
          <a:p>
            <a:endParaRPr lang="nl-NL" sz="2800" dirty="0">
              <a:solidFill>
                <a:srgbClr val="CC5A1A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84" y="5759448"/>
            <a:ext cx="4259416" cy="109855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3BAF79A-2CB8-4EA9-90DF-6D56015903D3}"/>
              </a:ext>
            </a:extLst>
          </p:cNvPr>
          <p:cNvSpPr txBox="1"/>
          <p:nvPr/>
        </p:nvSpPr>
        <p:spPr>
          <a:xfrm>
            <a:off x="4016664" y="291912"/>
            <a:ext cx="415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De leerkrachten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049A603-72E2-E392-16CE-8A8B5D7240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F4F985D-C745-BC7F-F693-89EC0EEDC9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F84B46-FABB-F218-5329-ADACAA940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02" y="2522657"/>
            <a:ext cx="1622454" cy="2430343"/>
          </a:xfrm>
          <a:prstGeom prst="rect">
            <a:avLst/>
          </a:prstGeom>
        </p:spPr>
      </p:pic>
      <p:pic>
        <p:nvPicPr>
          <p:cNvPr id="2050" name="Picture 2" descr="Afbeelding met Menselijk gezicht, glimlach, persoon, kleding&#10;&#10;Automatisch gegenereerde beschrijving">
            <a:extLst>
              <a:ext uri="{FF2B5EF4-FFF2-40B4-BE49-F238E27FC236}">
                <a16:creationId xmlns:a16="http://schemas.microsoft.com/office/drawing/2014/main" id="{97D3FD46-7A9F-8223-80F3-DD571E7F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41" y="2456894"/>
            <a:ext cx="1725528" cy="25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>
            <a:extLst>
              <a:ext uri="{FF2B5EF4-FFF2-40B4-BE49-F238E27FC236}">
                <a16:creationId xmlns:a16="http://schemas.microsoft.com/office/drawing/2014/main" id="{BC342BAC-1CCA-B4FB-C9B1-F44BC8B65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A13959A-DE9F-0224-8826-93655AFDE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BB1F9FEF-35E3-E6A0-9937-BD86B566AD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AutoShape 30">
            <a:extLst>
              <a:ext uri="{FF2B5EF4-FFF2-40B4-BE49-F238E27FC236}">
                <a16:creationId xmlns:a16="http://schemas.microsoft.com/office/drawing/2014/main" id="{3EA83D3D-603E-5224-DA43-195887264B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id="{47F3CF2C-DE9F-4DE5-17F3-D15C49687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AutoShape 34">
            <a:extLst>
              <a:ext uri="{FF2B5EF4-FFF2-40B4-BE49-F238E27FC236}">
                <a16:creationId xmlns:a16="http://schemas.microsoft.com/office/drawing/2014/main" id="{D94263DC-539E-F9A5-4447-B7202F835D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AutoShape 36">
            <a:extLst>
              <a:ext uri="{FF2B5EF4-FFF2-40B4-BE49-F238E27FC236}">
                <a16:creationId xmlns:a16="http://schemas.microsoft.com/office/drawing/2014/main" id="{AE934A16-8C6C-053A-28BE-E7D5EDA709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AutoShape 38">
            <a:extLst>
              <a:ext uri="{FF2B5EF4-FFF2-40B4-BE49-F238E27FC236}">
                <a16:creationId xmlns:a16="http://schemas.microsoft.com/office/drawing/2014/main" id="{3482C7C5-E2CF-D4DD-5379-63F90B7552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10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85334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5757E6F-2DAB-4B64-9FAF-F51F95D0FEA5}"/>
              </a:ext>
            </a:extLst>
          </p:cNvPr>
          <p:cNvSpPr txBox="1"/>
          <p:nvPr/>
        </p:nvSpPr>
        <p:spPr>
          <a:xfrm>
            <a:off x="2714625" y="83801"/>
            <a:ext cx="676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Communicatie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317816-890B-4E11-96C1-BF1FB865D974}"/>
              </a:ext>
            </a:extLst>
          </p:cNvPr>
          <p:cNvSpPr txBox="1"/>
          <p:nvPr/>
        </p:nvSpPr>
        <p:spPr>
          <a:xfrm>
            <a:off x="574675" y="1172666"/>
            <a:ext cx="113745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Een afspraak maken kan via de mail </a:t>
            </a:r>
          </a:p>
          <a:p>
            <a:pPr algn="l" rtl="0" fontAlgn="base"/>
            <a:r>
              <a:rPr lang="nl-NL" sz="2400" b="1" i="0" u="sng" strike="noStrike" dirty="0">
                <a:solidFill>
                  <a:schemeClr val="accent2"/>
                </a:solidFill>
                <a:effectLst/>
                <a:latin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groep3.distelvlinder@opor.nl</a:t>
            </a:r>
            <a:r>
              <a:rPr lang="nl-NL" sz="2400" b="1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nl-NL" sz="2800" b="0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of telefonisch (0345-536206).</a:t>
            </a:r>
            <a:r>
              <a:rPr lang="en-US" sz="2800" b="0" i="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0" i="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sz="2800" b="0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800" b="0" i="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0" i="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Na 14.30u is de leerkracht telefonisch bereikbaar. Met uitzondering op de maandag en de donderdag i.v.m. leerteamoverleg. Gesprekken kunnen tot 16.30u plaats vinden.</a:t>
            </a:r>
            <a:r>
              <a:rPr lang="nl-NL" sz="2800" b="0" i="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nl-NL" sz="2800" b="0" i="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</a:br>
            <a:r>
              <a:rPr lang="nl-NL" sz="2800" b="0" i="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sz="2800" b="0" i="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Om 08.20 u staat de leerkracht op het plein, mocht u kort iets willen vragen en/of melden.</a:t>
            </a:r>
            <a:r>
              <a:rPr lang="nl-NL" sz="2800" b="0" i="0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sz="2800" b="0" i="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FFC000"/>
              </a:solidFill>
            </a:endParaRPr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0862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A0DD1-5706-4C68-96D4-8254C503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10515600" cy="1325563"/>
          </a:xfrm>
        </p:spPr>
        <p:txBody>
          <a:bodyPr/>
          <a:lstStyle/>
          <a:p>
            <a:r>
              <a:rPr lang="nl-NL" sz="4400" b="1" dirty="0">
                <a:solidFill>
                  <a:schemeClr val="accent2"/>
                </a:solidFill>
              </a:rPr>
              <a:t>Communicatie via </a:t>
            </a:r>
            <a:r>
              <a:rPr lang="nl-NL" sz="4400" b="1" dirty="0" err="1">
                <a:solidFill>
                  <a:schemeClr val="accent2"/>
                </a:solidFill>
              </a:rPr>
              <a:t>Parro</a:t>
            </a:r>
            <a:r>
              <a:rPr lang="nl-NL" sz="4400" b="1" dirty="0">
                <a:solidFill>
                  <a:schemeClr val="accent2"/>
                </a:solidFill>
              </a:rPr>
              <a:t> </a:t>
            </a:r>
            <a:endParaRPr lang="nl-NL" b="1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1CF899-E69E-4121-A4DB-A1221D2B6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chemeClr val="accent2"/>
                </a:solidFill>
              </a:rPr>
              <a:t>Vanuit school: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Mededelingen worden geplaatst in </a:t>
            </a:r>
            <a:r>
              <a:rPr lang="nl-NL" sz="2800" dirty="0" err="1">
                <a:solidFill>
                  <a:schemeClr val="accent2"/>
                </a:solidFill>
              </a:rPr>
              <a:t>Parro</a:t>
            </a:r>
            <a:r>
              <a:rPr lang="nl-NL" sz="2800" dirty="0">
                <a:solidFill>
                  <a:schemeClr val="accent2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Vanuit school krijgt u een uitnodiging om aan te melden.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Grote documenten versturen we via de mail. U krijgt van ons een bericht via </a:t>
            </a:r>
            <a:r>
              <a:rPr lang="nl-NL" sz="2800" dirty="0" err="1">
                <a:solidFill>
                  <a:schemeClr val="accent2"/>
                </a:solidFill>
              </a:rPr>
              <a:t>Parro</a:t>
            </a:r>
            <a:r>
              <a:rPr lang="nl-NL" sz="2800" dirty="0">
                <a:solidFill>
                  <a:schemeClr val="accent2"/>
                </a:solidFill>
              </a:rPr>
              <a:t> dat er een e-mail is verstuurd.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jaarplanning vind je terug op de jaarkalender (op de website) en wordt tevens getoond in de agenda van </a:t>
            </a:r>
            <a:r>
              <a:rPr lang="nl-NL" sz="2800" dirty="0" err="1">
                <a:solidFill>
                  <a:schemeClr val="accent2"/>
                </a:solidFill>
              </a:rPr>
              <a:t>Parro</a:t>
            </a:r>
            <a:r>
              <a:rPr lang="nl-NL" sz="2800" dirty="0">
                <a:solidFill>
                  <a:schemeClr val="accent2"/>
                </a:solidFill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E81438-C6F1-40BF-A3C9-E7ED90B24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0153" y="1824211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chemeClr val="accent2"/>
                </a:solidFill>
              </a:rPr>
              <a:t>Vanuit ouders: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Absentie: bezoek aan arts/tandarts/</a:t>
            </a:r>
            <a:r>
              <a:rPr lang="nl-NL" sz="2800" dirty="0" err="1">
                <a:solidFill>
                  <a:schemeClr val="accent2"/>
                </a:solidFill>
              </a:rPr>
              <a:t>ortho</a:t>
            </a:r>
            <a:r>
              <a:rPr lang="nl-NL" sz="2800" dirty="0">
                <a:solidFill>
                  <a:schemeClr val="accent2"/>
                </a:solidFill>
              </a:rPr>
              <a:t> of ziekmelding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P</a:t>
            </a:r>
            <a:r>
              <a:rPr lang="nl-NL" sz="2800" dirty="0">
                <a:solidFill>
                  <a:schemeClr val="accent2"/>
                </a:solidFill>
              </a:rPr>
              <a:t>rivacy-voorkeuren kunt u in </a:t>
            </a:r>
            <a:r>
              <a:rPr lang="nl-NL" sz="2800" dirty="0" err="1">
                <a:solidFill>
                  <a:schemeClr val="accent2"/>
                </a:solidFill>
              </a:rPr>
              <a:t>Parro</a:t>
            </a:r>
            <a:r>
              <a:rPr lang="nl-NL" sz="2800" dirty="0">
                <a:solidFill>
                  <a:schemeClr val="accent2"/>
                </a:solidFill>
              </a:rPr>
              <a:t> aangeven. Wij maken gebruik van de laatst ingevulde informatie.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PCBO Rheden - De Akker &gt; Voor ouders &gt; Parro">
            <a:extLst>
              <a:ext uri="{FF2B5EF4-FFF2-40B4-BE49-F238E27FC236}">
                <a16:creationId xmlns:a16="http://schemas.microsoft.com/office/drawing/2014/main" id="{B890075C-B38A-4987-8A1F-977A3D48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95" y="160797"/>
            <a:ext cx="2594225" cy="11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5024631-8636-4719-83FC-1751E5DAF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19219"/>
            <a:ext cx="4597947" cy="11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9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641759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F100218-D1BC-47DF-AA06-9AB5B5380029}"/>
              </a:ext>
            </a:extLst>
          </p:cNvPr>
          <p:cNvSpPr txBox="1"/>
          <p:nvPr/>
        </p:nvSpPr>
        <p:spPr>
          <a:xfrm>
            <a:off x="3031723" y="330153"/>
            <a:ext cx="5566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Praktische zaken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2183A5-0FAD-4A0E-9E0A-2E80E474D8D5}"/>
              </a:ext>
            </a:extLst>
          </p:cNvPr>
          <p:cNvSpPr txBox="1"/>
          <p:nvPr/>
        </p:nvSpPr>
        <p:spPr>
          <a:xfrm>
            <a:off x="905522" y="1216241"/>
            <a:ext cx="981870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Wilt u tussentijdse wijzigingen in uw gegevens aan ons doorgeven via de mail?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aanvraag voor (bijzonder) verlof graag mailen naar de leerkracht. U krijgt een reactie of de aanvraag wel of niet is goedgekeurd.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Allergieën graag doorgeven aan de leerkracht via een email.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pic>
        <p:nvPicPr>
          <p:cNvPr id="5122" name="Picture 2" descr="5 tips om minder tijd met e-mail bezig te zijn - FM.nl - Financieel  Management">
            <a:extLst>
              <a:ext uri="{FF2B5EF4-FFF2-40B4-BE49-F238E27FC236}">
                <a16:creationId xmlns:a16="http://schemas.microsoft.com/office/drawing/2014/main" id="{D51284C3-5AEC-7B24-1DB0-8F0A9836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634">
            <a:off x="1226949" y="4202315"/>
            <a:ext cx="2335950" cy="181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8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02" y="5897461"/>
            <a:ext cx="3724298" cy="96053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8B10446-941E-46BA-9FE6-12E360EFCAE4}"/>
              </a:ext>
            </a:extLst>
          </p:cNvPr>
          <p:cNvSpPr txBox="1"/>
          <p:nvPr/>
        </p:nvSpPr>
        <p:spPr>
          <a:xfrm>
            <a:off x="2447925" y="219699"/>
            <a:ext cx="7296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Oudergesprekken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F63857-3D08-4D83-BAEC-AC0078AB9551}"/>
              </a:ext>
            </a:extLst>
          </p:cNvPr>
          <p:cNvSpPr txBox="1"/>
          <p:nvPr/>
        </p:nvSpPr>
        <p:spPr>
          <a:xfrm>
            <a:off x="390525" y="1384776"/>
            <a:ext cx="10439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</a:t>
            </a:r>
            <a:r>
              <a:rPr lang="nl-NL" sz="2800" dirty="0" err="1">
                <a:solidFill>
                  <a:schemeClr val="accent2"/>
                </a:solidFill>
              </a:rPr>
              <a:t>oudervertelgesprekken</a:t>
            </a:r>
            <a:r>
              <a:rPr lang="nl-NL" sz="2800" dirty="0">
                <a:solidFill>
                  <a:schemeClr val="accent2"/>
                </a:solidFill>
              </a:rPr>
              <a:t> vinden plaats in week 39 (25 t/m 29 september 2023). </a:t>
            </a:r>
          </a:p>
          <a:p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eerste rapportgesprekken vinden plaats in week 7 (12 t/m 16 februari 2024).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De tweede rapportgesprekken vinden plaats in week 26 (24 tot en met 28 juni 2024). </a:t>
            </a:r>
            <a:br>
              <a:rPr lang="nl-NL" sz="2800" dirty="0">
                <a:solidFill>
                  <a:schemeClr val="accent2"/>
                </a:solidFill>
              </a:rPr>
            </a:br>
            <a:endParaRPr lang="nl-NL" sz="28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2"/>
                </a:solidFill>
              </a:rPr>
              <a:t>Overige gesprekken: indien nodig neemt de leerkracht contact met u op voor het maken van een afspraak.</a:t>
            </a:r>
          </a:p>
        </p:txBody>
      </p:sp>
    </p:spTree>
    <p:extLst>
      <p:ext uri="{BB962C8B-B14F-4D97-AF65-F5344CB8AC3E}">
        <p14:creationId xmlns:p14="http://schemas.microsoft.com/office/powerpoint/2010/main" val="178377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54" y="5976156"/>
            <a:ext cx="3148764" cy="81210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F100218-D1BC-47DF-AA06-9AB5B5380029}"/>
              </a:ext>
            </a:extLst>
          </p:cNvPr>
          <p:cNvSpPr txBox="1"/>
          <p:nvPr/>
        </p:nvSpPr>
        <p:spPr>
          <a:xfrm>
            <a:off x="2799249" y="143885"/>
            <a:ext cx="5566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accent2"/>
                </a:solidFill>
              </a:rPr>
              <a:t>Start van de dag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2183A5-0FAD-4A0E-9E0A-2E80E474D8D5}"/>
              </a:ext>
            </a:extLst>
          </p:cNvPr>
          <p:cNvSpPr txBox="1"/>
          <p:nvPr/>
        </p:nvSpPr>
        <p:spPr>
          <a:xfrm>
            <a:off x="378579" y="983069"/>
            <a:ext cx="981870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chemeClr val="accent2"/>
                </a:solidFill>
              </a:rPr>
              <a:t>De lessen starten om 8.30u. Om 8.25 u gaan de kinderen naar binnen via de gele deur. De dag is om 14.15 uur afgelopen.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70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pic>
        <p:nvPicPr>
          <p:cNvPr id="4098" name="Picture 2" descr="Eerste schooldag – Basisschool De Lichtboei">
            <a:extLst>
              <a:ext uri="{FF2B5EF4-FFF2-40B4-BE49-F238E27FC236}">
                <a16:creationId xmlns:a16="http://schemas.microsoft.com/office/drawing/2014/main" id="{01A1FFAB-105B-2B0B-01AF-0AEA988F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6" y="2556090"/>
            <a:ext cx="2882406" cy="193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7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rjaardagskaart blije cupcake gefelicitaart | Kaartje2go">
            <a:extLst>
              <a:ext uri="{FF2B5EF4-FFF2-40B4-BE49-F238E27FC236}">
                <a16:creationId xmlns:a16="http://schemas.microsoft.com/office/drawing/2014/main" id="{5A095C60-DD38-440D-826D-5E6D579F0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7" t="8240" r="19937" b="28839"/>
          <a:stretch/>
        </p:blipFill>
        <p:spPr bwMode="auto">
          <a:xfrm>
            <a:off x="4785441" y="3471375"/>
            <a:ext cx="2411869" cy="25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071C109-6130-4E46-B026-DECA6E990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3" y="5705351"/>
            <a:ext cx="4597947" cy="118586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F100218-D1BC-47DF-AA06-9AB5B5380029}"/>
              </a:ext>
            </a:extLst>
          </p:cNvPr>
          <p:cNvSpPr txBox="1"/>
          <p:nvPr/>
        </p:nvSpPr>
        <p:spPr>
          <a:xfrm>
            <a:off x="3031719" y="311321"/>
            <a:ext cx="5566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CC5A1A"/>
                </a:solidFill>
              </a:rPr>
              <a:t>Hiep </a:t>
            </a:r>
            <a:r>
              <a:rPr lang="nl-NL" sz="4400" dirty="0" err="1">
                <a:solidFill>
                  <a:srgbClr val="CC5A1A"/>
                </a:solidFill>
              </a:rPr>
              <a:t>hiep</a:t>
            </a:r>
            <a:r>
              <a:rPr lang="nl-NL" sz="4400" dirty="0">
                <a:solidFill>
                  <a:srgbClr val="CC5A1A"/>
                </a:solidFill>
              </a:rPr>
              <a:t> hoera!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2183A5-0FAD-4A0E-9E0A-2E80E474D8D5}"/>
              </a:ext>
            </a:extLst>
          </p:cNvPr>
          <p:cNvSpPr txBox="1"/>
          <p:nvPr/>
        </p:nvSpPr>
        <p:spPr>
          <a:xfrm>
            <a:off x="905518" y="1606659"/>
            <a:ext cx="98187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Wanneer uw kind jarig is, besteden we daar in de klas uiteraard aandacht aan. Samen met de andere kinderen, zetten we de jarige graag in het zonnetje.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C5A1A"/>
                </a:solidFill>
              </a:rPr>
              <a:t>Wanneer uw kind wil trakteren, is het fijn om dit even af te stemmen met de leerkracht.</a:t>
            </a:r>
          </a:p>
          <a:p>
            <a:endParaRPr lang="nl-NL" sz="2800" dirty="0">
              <a:solidFill>
                <a:srgbClr val="CC5A1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654475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c89fca-e493-4562-ad0d-25ecd91f1b26">
      <Terms xmlns="http://schemas.microsoft.com/office/infopath/2007/PartnerControls"/>
    </lcf76f155ced4ddcb4097134ff3c332f>
    <TaxCatchAll xmlns="441dd8f2-f4ab-43aa-a9fb-c41851663098" xsi:nil="true"/>
    <SharedWithUsers xmlns="441dd8f2-f4ab-43aa-a9fb-c41851663098">
      <UserInfo>
        <DisplayName>Madelon Gerritsen</DisplayName>
        <AccountId>1026</AccountId>
        <AccountType/>
      </UserInfo>
      <UserInfo>
        <DisplayName>Jorien Dogge</DisplayName>
        <AccountId>1882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D828FE72AEA4C96051D23DB1B1C2F" ma:contentTypeVersion="" ma:contentTypeDescription="Een nieuw document maken." ma:contentTypeScope="" ma:versionID="56ea4d2cad95ab1321ca588467050660">
  <xsd:schema xmlns:xsd="http://www.w3.org/2001/XMLSchema" xmlns:xs="http://www.w3.org/2001/XMLSchema" xmlns:p="http://schemas.microsoft.com/office/2006/metadata/properties" xmlns:ns2="2ac89fca-e493-4562-ad0d-25ecd91f1b26" xmlns:ns3="441dd8f2-f4ab-43aa-a9fb-c41851663098" targetNamespace="http://schemas.microsoft.com/office/2006/metadata/properties" ma:root="true" ma:fieldsID="4df4294bde41544e5d6d003a7ae2ece0" ns2:_="" ns3:_="">
    <xsd:import namespace="2ac89fca-e493-4562-ad0d-25ecd91f1b26"/>
    <xsd:import namespace="441dd8f2-f4ab-43aa-a9fb-c418516630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89fca-e493-4562-ad0d-25ecd91f1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441e08f-228c-4966-86a1-ec3143a03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dd8f2-f4ab-43aa-a9fb-c41851663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60b331-d80c-4f9f-ad25-51525a2ec4d9}" ma:internalName="TaxCatchAll" ma:showField="CatchAllData" ma:web="441dd8f2-f4ab-43aa-a9fb-c418516630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6139F1-5DBE-4662-BD05-A8C6B6074A27}">
  <ds:schemaRefs>
    <ds:schemaRef ds:uri="http://purl.org/dc/elements/1.1/"/>
    <ds:schemaRef ds:uri="http://schemas.microsoft.com/office/2006/documentManagement/types"/>
    <ds:schemaRef ds:uri="http://purl.org/dc/terms/"/>
    <ds:schemaRef ds:uri="2ac89fca-e493-4562-ad0d-25ecd91f1b2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41dd8f2-f4ab-43aa-a9fb-c4185166309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B24A5D-29E6-4452-9B72-CA8D28297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89fca-e493-4562-ad0d-25ecd91f1b26"/>
    <ds:schemaRef ds:uri="441dd8f2-f4ab-43aa-a9fb-c41851663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9F224E-7D55-4CBE-AF83-370AF6C6FF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1226</Words>
  <Application>Microsoft Office PowerPoint</Application>
  <PresentationFormat>Breedbeeld</PresentationFormat>
  <Paragraphs>142</Paragraphs>
  <Slides>19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Verdana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Communicatie via Parro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Waarom Lijn 3?</vt:lpstr>
      <vt:lpstr>Complete taalleesmethode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Marije Dijkgraaf</dc:creator>
  <cp:lastModifiedBy>Jorien Dogge</cp:lastModifiedBy>
  <cp:revision>151</cp:revision>
  <cp:lastPrinted>2022-08-31T12:31:19Z</cp:lastPrinted>
  <dcterms:created xsi:type="dcterms:W3CDTF">2020-09-06T12:03:41Z</dcterms:created>
  <dcterms:modified xsi:type="dcterms:W3CDTF">2023-09-01T12:30:38Z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0x01010075DD828FE72AEA4C96051D23DB1B1C2F</vt:lpwstr>
  </property>
  <property fmtid="{D5CDD505-2E9C-101B-9397-08002B2CF9AE}" pid="3" name="MediaServiceImageTags">
    <vt:lpwstr/>
  </property>
</Properties>
</file>