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57" r:id="rId7"/>
    <p:sldId id="258" r:id="rId8"/>
    <p:sldId id="259" r:id="rId9"/>
    <p:sldId id="27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4D979-8DEB-4C31-8E4B-1E0B966A4D1D}" v="8" dt="2023-03-29T14:22:01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D8D4F-13EE-4406-AF8A-24C5FC7EB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DBE15FF-FFDC-4170-8148-AE6E3DAE6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70D652-649E-4BAE-8AE7-9E08AD764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28DF-228E-47A3-BB4A-D2BA243E9395}" type="datetimeFigureOut">
              <a:rPr lang="nl-NL" smtClean="0"/>
              <a:t>4-4-2023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9C7D5B-5805-42FA-AA18-98C2E1FC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E07212-E10B-4170-AB23-95F8A83D3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88F-D0EF-4F11-84A3-BFBD4B8DE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842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1FF53-FDDC-48CF-B9F5-998E3A5E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253177-008C-46D3-8849-BBD959931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09C5EB-D05B-4745-B656-1FFE180D1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28DF-228E-47A3-BB4A-D2BA243E9395}" type="datetimeFigureOut">
              <a:rPr lang="nl-NL" smtClean="0"/>
              <a:t>4-4-2023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114742-58F5-4BFB-BCF8-134CE87CE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58E418-314C-4B58-8FD7-0EF1C853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88F-D0EF-4F11-84A3-BFBD4B8DE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523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30986C1-E228-4218-BB2B-4077558FE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89B6DA5-D10C-4B60-8D2D-A3855295A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9F7897-2EDF-4588-A2BD-F12EF82E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28DF-228E-47A3-BB4A-D2BA243E9395}" type="datetimeFigureOut">
              <a:rPr lang="nl-NL" smtClean="0"/>
              <a:t>4-4-2023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91A388-0BFE-4A20-984E-E7C12936E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D0E7D4-1AF7-41FE-BE07-82715016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88F-D0EF-4F11-84A3-BFBD4B8DE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5574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74AC-218B-41A4-B706-3639E2A2325B}" type="datetimeFigureOut">
              <a:rPr lang="nl-NL" smtClean="0"/>
              <a:t>4-4-2023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5A59-4FCF-45BE-8E27-9F532B293B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4574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74AC-218B-41A4-B706-3639E2A2325B}" type="datetimeFigureOut">
              <a:rPr lang="nl-NL" smtClean="0"/>
              <a:t>4-4-2023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5A59-4FCF-45BE-8E27-9F532B293B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602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74AC-218B-41A4-B706-3639E2A2325B}" type="datetimeFigureOut">
              <a:rPr lang="nl-NL" smtClean="0"/>
              <a:t>4-4-2023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5A59-4FCF-45BE-8E27-9F532B293B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4605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74AC-218B-41A4-B706-3639E2A2325B}" type="datetimeFigureOut">
              <a:rPr lang="nl-NL" smtClean="0"/>
              <a:t>4-4-2023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5A59-4FCF-45BE-8E27-9F532B293B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8731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74AC-218B-41A4-B706-3639E2A2325B}" type="datetimeFigureOut">
              <a:rPr lang="nl-NL" smtClean="0"/>
              <a:t>4-4-2023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5A59-4FCF-45BE-8E27-9F532B293B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566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74AC-218B-41A4-B706-3639E2A2325B}" type="datetimeFigureOut">
              <a:rPr lang="nl-NL" smtClean="0"/>
              <a:t>4-4-2023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5A59-4FCF-45BE-8E27-9F532B293B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7504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74AC-218B-41A4-B706-3639E2A2325B}" type="datetimeFigureOut">
              <a:rPr lang="nl-NL" smtClean="0"/>
              <a:t>4-4-2023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5A59-4FCF-45BE-8E27-9F532B293B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6393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74AC-218B-41A4-B706-3639E2A2325B}" type="datetimeFigureOut">
              <a:rPr lang="nl-NL" smtClean="0"/>
              <a:t>4-4-2023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5A59-4FCF-45BE-8E27-9F532B293B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62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A136D-DCF3-48BE-9826-E4935C910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8CFB1C-A35B-4CE2-B46C-AB7FEB3F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B401C6-A11B-42E0-B19A-3CD5C18F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28DF-228E-47A3-BB4A-D2BA243E9395}" type="datetimeFigureOut">
              <a:rPr lang="nl-NL" smtClean="0"/>
              <a:t>4-4-2023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7BD733-A5FE-42D2-BFEF-A676E49BE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44A9A3-B5F2-48AE-A536-E9BAA6FE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88F-D0EF-4F11-84A3-BFBD4B8DE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5646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74AC-218B-41A4-B706-3639E2A2325B}" type="datetimeFigureOut">
              <a:rPr lang="nl-NL" smtClean="0"/>
              <a:t>4-4-2023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5A59-4FCF-45BE-8E27-9F532B293B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993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74AC-218B-41A4-B706-3639E2A2325B}" type="datetimeFigureOut">
              <a:rPr lang="nl-NL" smtClean="0"/>
              <a:t>4-4-2023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5A59-4FCF-45BE-8E27-9F532B293B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338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74AC-218B-41A4-B706-3639E2A2325B}" type="datetimeFigureOut">
              <a:rPr lang="nl-NL" smtClean="0"/>
              <a:t>4-4-2023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5A59-4FCF-45BE-8E27-9F532B293B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9982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474AC-218B-41A4-B706-3639E2A2325B}" type="datetimeFigureOut">
              <a:rPr lang="nl-NL" smtClean="0"/>
              <a:t>4-4-2023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DD5A59-4FCF-45BE-8E27-9F532B293B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9974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74AC-218B-41A4-B706-3639E2A2325B}" type="datetimeFigureOut">
              <a:rPr lang="nl-NL" smtClean="0"/>
              <a:t>4-4-2023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5A59-4FCF-45BE-8E27-9F532B293BC8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7824192" y="5661248"/>
            <a:ext cx="4128459" cy="914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9" name="Afbeelding 8"/>
          <p:cNvPicPr/>
          <p:nvPr/>
        </p:nvPicPr>
        <p:blipFill rotWithShape="1">
          <a:blip r:embed="rId2"/>
          <a:srcRect l="39505" t="16942" r="9419" b="63223"/>
          <a:stretch/>
        </p:blipFill>
        <p:spPr bwMode="auto">
          <a:xfrm>
            <a:off x="7824193" y="5589240"/>
            <a:ext cx="3924300" cy="91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698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ED13C-BD8E-4AA3-B195-71841AB9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D6D872-5201-4704-B36D-8472374BC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6FFF5D-710E-4CF8-876F-12048082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28DF-228E-47A3-BB4A-D2BA243E9395}" type="datetimeFigureOut">
              <a:rPr lang="nl-NL" smtClean="0"/>
              <a:t>4-4-2023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F8DBD6-40B6-4E38-9676-32ABA2905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76049D-7C17-4A8F-88A8-3CF1D50C5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88F-D0EF-4F11-84A3-BFBD4B8DE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40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5426A6-6664-4714-9261-FA0F0E525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387D1B-05A5-4807-9394-C780098C9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23616F9-45B6-4666-AEF0-102D5ABAA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927C128-B87B-494A-9DE5-7A6D67FD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28DF-228E-47A3-BB4A-D2BA243E9395}" type="datetimeFigureOut">
              <a:rPr lang="nl-NL" smtClean="0"/>
              <a:t>4-4-2023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80CAA5-C30A-4D41-9048-064D3A366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7095E4F-0A54-436D-A228-0FB5CF580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88F-D0EF-4F11-84A3-BFBD4B8DE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11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A28EBA-C145-4A75-A151-9572D4ADC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169A02-B189-4DE3-AB62-167CD7F6D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492CFC-E687-4C0A-9D5B-3814DF045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77871CB-090B-48CD-A817-48AD87947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4DA34AC-B9ED-4A4E-96B2-AA6B6EB61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93A5CE4-B912-40A4-B4AA-33DFF2421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28DF-228E-47A3-BB4A-D2BA243E9395}" type="datetimeFigureOut">
              <a:rPr lang="nl-NL" smtClean="0"/>
              <a:t>4-4-2023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6BD6D9A-C75B-4ADA-9AD4-334DF119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07083F4-1716-4874-ADD7-239B2954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88F-D0EF-4F11-84A3-BFBD4B8DE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47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1911A1-FCFD-4EB6-B835-2F5A4ADB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BCDBA87-696F-40A1-86C4-17CADB6BE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28DF-228E-47A3-BB4A-D2BA243E9395}" type="datetimeFigureOut">
              <a:rPr lang="nl-NL" smtClean="0"/>
              <a:t>4-4-2023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0127120-4383-4F2D-8FB3-91C9278EC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4F7F6EE-EC41-4CEB-8E69-85EA8FCE8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88F-D0EF-4F11-84A3-BFBD4B8DE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95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EE9DEC8-D0EE-4A6C-9C6D-523F813A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28DF-228E-47A3-BB4A-D2BA243E9395}" type="datetimeFigureOut">
              <a:rPr lang="nl-NL" smtClean="0"/>
              <a:t>4-4-2023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1A14A03-C5DA-4B91-B0A8-02A7D5868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D7FC01-4AE9-4D26-843C-784E97DC5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88F-D0EF-4F11-84A3-BFBD4B8DE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54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D8075-9607-4371-A92C-A9E06E0F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64D3A5-DDE1-4648-889B-2EC946048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371691-E188-44C7-AC35-539CD2174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0F560E-D72C-45E0-A4D9-022A3A990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28DF-228E-47A3-BB4A-D2BA243E9395}" type="datetimeFigureOut">
              <a:rPr lang="nl-NL" smtClean="0"/>
              <a:t>4-4-2023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4E15ED6-8D2F-49C6-BCA6-DC6858AB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D2B2E70-3AD0-477E-A3C3-2808D839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88F-D0EF-4F11-84A3-BFBD4B8DE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829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D1E4C2-F85A-45E8-B3A3-EF1FA54AB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4BAA5F3-F022-434A-93A0-1C8FC217A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2DED5C-455F-440B-B023-15891B2EB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CBE4A8A-0DBE-402F-86FA-914BE3E4E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28DF-228E-47A3-BB4A-D2BA243E9395}" type="datetimeFigureOut">
              <a:rPr lang="nl-NL" smtClean="0"/>
              <a:t>4-4-2023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76BB935-39BE-465B-B654-EBC06CCD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75CDFAE-0357-4939-8A12-D1F0BDB1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88F-D0EF-4F11-84A3-BFBD4B8DE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67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00761E6-62FA-4CD2-B2D6-C2150879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274AC6-C43A-46CD-9F95-A38E629A7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EDF49C-E672-46CA-98DB-A9E5B6328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E28DF-228E-47A3-BB4A-D2BA243E9395}" type="datetimeFigureOut">
              <a:rPr lang="nl-NL" smtClean="0"/>
              <a:t>4-4-2023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98FFFF-0BA5-438B-A869-0D46E2644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795D33-2D4D-42B7-9FB9-28499B075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B288F-D0EF-4F11-84A3-BFBD4B8DE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89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474AC-218B-41A4-B706-3639E2A2325B}" type="datetimeFigureOut">
              <a:rPr lang="nl-NL" smtClean="0"/>
              <a:t>4-4-2023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D5A59-4FCF-45BE-8E27-9F532B293BC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/>
          <p:nvPr/>
        </p:nvPicPr>
        <p:blipFill rotWithShape="1">
          <a:blip r:embed="rId15"/>
          <a:srcRect l="39505" t="16942" r="9419" b="63223"/>
          <a:stretch/>
        </p:blipFill>
        <p:spPr bwMode="auto">
          <a:xfrm>
            <a:off x="7824193" y="5445224"/>
            <a:ext cx="3924300" cy="91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299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20F49535-8646-49D0-BF0B-9CFEA9BCB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42" y="5492982"/>
            <a:ext cx="10045958" cy="1365017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9FE396CB-BC2C-40BA-802A-1A54D15975AD}"/>
              </a:ext>
            </a:extLst>
          </p:cNvPr>
          <p:cNvSpPr txBox="1"/>
          <p:nvPr/>
        </p:nvSpPr>
        <p:spPr>
          <a:xfrm>
            <a:off x="2240911" y="99220"/>
            <a:ext cx="78027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dirty="0">
                <a:solidFill>
                  <a:schemeClr val="accent2"/>
                </a:solidFill>
              </a:rPr>
              <a:t>Kamp groep 7 en 8</a:t>
            </a:r>
            <a:br>
              <a:rPr lang="nl-NL" sz="4800" dirty="0">
                <a:solidFill>
                  <a:schemeClr val="accent2"/>
                </a:solidFill>
              </a:rPr>
            </a:br>
            <a:r>
              <a:rPr lang="nl-NL" sz="4800" dirty="0">
                <a:solidFill>
                  <a:schemeClr val="accent2"/>
                </a:solidFill>
              </a:rPr>
              <a:t>13,14,15 </a:t>
            </a:r>
            <a:r>
              <a:rPr lang="nl-NL" sz="4800" dirty="0" err="1">
                <a:solidFill>
                  <a:schemeClr val="accent2"/>
                </a:solidFill>
              </a:rPr>
              <a:t>september2023</a:t>
            </a:r>
            <a:endParaRPr lang="nl-NL" sz="4800" dirty="0">
              <a:solidFill>
                <a:schemeClr val="accent2"/>
              </a:solidFill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E79F4DDD-3503-47B6-83D9-DA7F2AAB9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668880"/>
            <a:ext cx="6188546" cy="3169539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3201EB53-0C43-44F2-8DBD-CA92F8623EFE}"/>
              </a:ext>
            </a:extLst>
          </p:cNvPr>
          <p:cNvSpPr txBox="1"/>
          <p:nvPr/>
        </p:nvSpPr>
        <p:spPr>
          <a:xfrm>
            <a:off x="4298302" y="483841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accent2"/>
                </a:solidFill>
              </a:rPr>
              <a:t>Austerlitz ‘Egel en Wolf’</a:t>
            </a:r>
          </a:p>
        </p:txBody>
      </p:sp>
    </p:spTree>
    <p:extLst>
      <p:ext uri="{BB962C8B-B14F-4D97-AF65-F5344CB8AC3E}">
        <p14:creationId xmlns:p14="http://schemas.microsoft.com/office/powerpoint/2010/main" val="227388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20F49535-8646-49D0-BF0B-9CFEA9BCB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42" y="5390762"/>
            <a:ext cx="10045958" cy="136501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4696EC0-D1EA-4BC0-8A38-F2B2FFB034D8}"/>
              </a:ext>
            </a:extLst>
          </p:cNvPr>
          <p:cNvSpPr txBox="1"/>
          <p:nvPr/>
        </p:nvSpPr>
        <p:spPr>
          <a:xfrm>
            <a:off x="789101" y="351086"/>
            <a:ext cx="10065529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4400" dirty="0">
                <a:solidFill>
                  <a:schemeClr val="accent2"/>
                </a:solidFill>
              </a:rPr>
              <a:t>Ouderhulp Creatieve activiteiten.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9A65FF-857A-4599-8C9B-1E1376DABEBA}"/>
              </a:ext>
            </a:extLst>
          </p:cNvPr>
          <p:cNvSpPr txBox="1"/>
          <p:nvPr/>
        </p:nvSpPr>
        <p:spPr>
          <a:xfrm>
            <a:off x="678801" y="1413334"/>
            <a:ext cx="10396635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chemeClr val="accent2"/>
                </a:solidFill>
                <a:ea typeface="+mn-lt"/>
                <a:cs typeface="+mn-lt"/>
              </a:rPr>
              <a:t>Werkgroep</a:t>
            </a:r>
            <a:r>
              <a:rPr lang="nl-NL" sz="3200" dirty="0">
                <a:solidFill>
                  <a:schemeClr val="accent2"/>
                </a:solidFill>
                <a:ea typeface="+mn-lt"/>
                <a:cs typeface="+mn-lt"/>
              </a:rPr>
              <a:t> start voor de zomervakantie</a:t>
            </a:r>
            <a:endParaRPr lang="nl-NL" sz="3200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2"/>
                </a:solidFill>
              </a:rPr>
              <a:t>Handvaardigheid, tekenen, muziek, dans, drama.</a:t>
            </a:r>
            <a:endParaRPr lang="nl-NL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2"/>
                </a:solidFill>
              </a:rPr>
              <a:t>Voorbeeld: Organiseren van de bonte avond op donderdag 13 september.</a:t>
            </a:r>
            <a:endParaRPr lang="nl-NL" sz="3200" dirty="0">
              <a:solidFill>
                <a:schemeClr val="accent2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2"/>
                </a:solidFill>
              </a:rPr>
              <a:t>Hoe gaan we dit vormgeven?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chemeClr val="accent2"/>
                </a:solidFill>
                <a:cs typeface="Calibri"/>
              </a:rPr>
              <a:t>Begeleiding</a:t>
            </a:r>
            <a:r>
              <a:rPr lang="nl-NL" sz="3200" dirty="0">
                <a:solidFill>
                  <a:schemeClr val="accent2"/>
                </a:solidFill>
                <a:cs typeface="Calibri"/>
              </a:rPr>
              <a:t> op de dag zelf!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E3B1C0-5766-4938-AD01-5ABC18C7F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9845">
            <a:off x="9277349" y="2334341"/>
            <a:ext cx="2450306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98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20F49535-8646-49D0-BF0B-9CFEA9BCB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42" y="5492982"/>
            <a:ext cx="10045958" cy="136501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DE491DD-B517-4E0D-913E-90932EE852CB}"/>
              </a:ext>
            </a:extLst>
          </p:cNvPr>
          <p:cNvSpPr txBox="1"/>
          <p:nvPr/>
        </p:nvSpPr>
        <p:spPr>
          <a:xfrm>
            <a:off x="4000500" y="258539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dirty="0">
                <a:solidFill>
                  <a:schemeClr val="accent2"/>
                </a:solidFill>
              </a:rPr>
              <a:t>Bagageouders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2AC444B-A594-421E-9AB9-14002EEB706A}"/>
              </a:ext>
            </a:extLst>
          </p:cNvPr>
          <p:cNvSpPr txBox="1"/>
          <p:nvPr/>
        </p:nvSpPr>
        <p:spPr>
          <a:xfrm>
            <a:off x="1191986" y="1419914"/>
            <a:ext cx="960353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2"/>
                </a:solidFill>
              </a:rPr>
              <a:t>Op woensdag 13 september vanaf 13.00 uur de bagage naar de bestemming brengen.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2"/>
                </a:solidFill>
              </a:rPr>
              <a:t>Op </a:t>
            </a:r>
            <a:r>
              <a:rPr lang="nl-NL" sz="3200">
                <a:solidFill>
                  <a:schemeClr val="accent2"/>
                </a:solidFill>
              </a:rPr>
              <a:t>vrijdag 15 </a:t>
            </a:r>
            <a:r>
              <a:rPr lang="nl-NL" sz="3200" dirty="0">
                <a:solidFill>
                  <a:schemeClr val="accent2"/>
                </a:solidFill>
              </a:rPr>
              <a:t>september de bagage vanaf 11 uur weer terug naar school brengen. </a:t>
            </a:r>
          </a:p>
        </p:txBody>
      </p:sp>
    </p:spTree>
    <p:extLst>
      <p:ext uri="{BB962C8B-B14F-4D97-AF65-F5344CB8AC3E}">
        <p14:creationId xmlns:p14="http://schemas.microsoft.com/office/powerpoint/2010/main" val="3996617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20F49535-8646-49D0-BF0B-9CFEA9BCB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42" y="5492982"/>
            <a:ext cx="10045958" cy="136501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0A6ECC2-396C-4F91-942E-9108DF1C79B8}"/>
              </a:ext>
            </a:extLst>
          </p:cNvPr>
          <p:cNvSpPr txBox="1"/>
          <p:nvPr/>
        </p:nvSpPr>
        <p:spPr>
          <a:xfrm>
            <a:off x="4215104" y="351844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dirty="0">
                <a:solidFill>
                  <a:schemeClr val="accent2"/>
                </a:solidFill>
              </a:rPr>
              <a:t>Wat volgt…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6BCB21-F084-4D10-9253-81F78D9C5B98}"/>
              </a:ext>
            </a:extLst>
          </p:cNvPr>
          <p:cNvSpPr txBox="1"/>
          <p:nvPr/>
        </p:nvSpPr>
        <p:spPr>
          <a:xfrm>
            <a:off x="1294622" y="1514679"/>
            <a:ext cx="946357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2"/>
                </a:solidFill>
              </a:rPr>
              <a:t>Invulformulier gegevens van uw kind.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2"/>
                </a:solidFill>
              </a:rPr>
              <a:t>Een informatieboekje voor ouders en leerlingen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2"/>
                </a:solidFill>
              </a:rPr>
              <a:t>Voorlichting aan leerlingen start ongeveer twee weken voor vertrek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2"/>
                </a:solidFill>
              </a:rPr>
              <a:t>Groepsindeling voor de slaapplekken volgt kort voor vertrek</a:t>
            </a:r>
          </a:p>
        </p:txBody>
      </p:sp>
    </p:spTree>
    <p:extLst>
      <p:ext uri="{BB962C8B-B14F-4D97-AF65-F5344CB8AC3E}">
        <p14:creationId xmlns:p14="http://schemas.microsoft.com/office/powerpoint/2010/main" val="477167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20F49535-8646-49D0-BF0B-9CFEA9BCB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42" y="5492982"/>
            <a:ext cx="10045958" cy="136501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CB5BF7A-3605-45D1-8785-742EEFB5DB29}"/>
              </a:ext>
            </a:extLst>
          </p:cNvPr>
          <p:cNvSpPr txBox="1"/>
          <p:nvPr/>
        </p:nvSpPr>
        <p:spPr>
          <a:xfrm>
            <a:off x="970383" y="545506"/>
            <a:ext cx="7427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accent2"/>
                </a:solidFill>
              </a:rPr>
              <a:t>Zijn er nog vragen?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B5956A6-F9C7-46D0-A392-13960BE02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67"/>
          <a:stretch/>
        </p:blipFill>
        <p:spPr bwMode="auto">
          <a:xfrm>
            <a:off x="1794587" y="1497964"/>
            <a:ext cx="7427168" cy="381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7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20F49535-8646-49D0-BF0B-9CFEA9BCB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42" y="5492982"/>
            <a:ext cx="10045958" cy="136501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6EE4975-3E22-4FFA-9B86-97472DC93367}"/>
              </a:ext>
            </a:extLst>
          </p:cNvPr>
          <p:cNvSpPr txBox="1"/>
          <p:nvPr/>
        </p:nvSpPr>
        <p:spPr>
          <a:xfrm>
            <a:off x="3785897" y="202554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chemeClr val="accent2"/>
                </a:solidFill>
              </a:rPr>
              <a:t>Uitgangspunten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75CBB29-4491-4840-A15B-907838E7710D}"/>
              </a:ext>
            </a:extLst>
          </p:cNvPr>
          <p:cNvSpPr txBox="1"/>
          <p:nvPr/>
        </p:nvSpPr>
        <p:spPr>
          <a:xfrm>
            <a:off x="961053" y="1154997"/>
            <a:ext cx="892239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2"/>
                </a:solidFill>
              </a:rPr>
              <a:t>Groep 7 en 8 gaan drie dagen op kamp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2"/>
                </a:solidFill>
              </a:rPr>
              <a:t>Op de fiets naar de locatie (± 20 km)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2"/>
                </a:solidFill>
              </a:rPr>
              <a:t>Locatie moet voldoende ruim zijn om grote   </a:t>
            </a:r>
          </a:p>
          <a:p>
            <a:r>
              <a:rPr lang="nl-NL" sz="3200" dirty="0">
                <a:solidFill>
                  <a:schemeClr val="accent2"/>
                </a:solidFill>
              </a:rPr>
              <a:t>     groepen te huisvesten.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2"/>
                </a:solidFill>
              </a:rPr>
              <a:t>Schoolkamp is een actieve aangelegenheid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2"/>
                </a:solidFill>
              </a:rPr>
              <a:t>Uitwerking programma per jaar verschillend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2"/>
                </a:solidFill>
              </a:rPr>
              <a:t>Bevorderen van de groepsbeleving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2"/>
                </a:solidFill>
              </a:rPr>
              <a:t>Bijdrage per leerling  €90,00</a:t>
            </a:r>
          </a:p>
        </p:txBody>
      </p:sp>
    </p:spTree>
    <p:extLst>
      <p:ext uri="{BB962C8B-B14F-4D97-AF65-F5344CB8AC3E}">
        <p14:creationId xmlns:p14="http://schemas.microsoft.com/office/powerpoint/2010/main" val="375109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20F49535-8646-49D0-BF0B-9CFEA9BCB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42" y="5492982"/>
            <a:ext cx="10045958" cy="136501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B0594D0-28F3-478E-A2A6-37D5FB0DB3FD}"/>
              </a:ext>
            </a:extLst>
          </p:cNvPr>
          <p:cNvSpPr txBox="1"/>
          <p:nvPr/>
        </p:nvSpPr>
        <p:spPr>
          <a:xfrm>
            <a:off x="4495023" y="202554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dirty="0">
                <a:solidFill>
                  <a:schemeClr val="accent2"/>
                </a:solidFill>
              </a:rPr>
              <a:t>Kosten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7ABB55D-5F50-4671-95DA-23F7D4012418}"/>
              </a:ext>
            </a:extLst>
          </p:cNvPr>
          <p:cNvSpPr txBox="1"/>
          <p:nvPr/>
        </p:nvSpPr>
        <p:spPr>
          <a:xfrm>
            <a:off x="1194319" y="1079061"/>
            <a:ext cx="961052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2"/>
                </a:solidFill>
              </a:rPr>
              <a:t>Overnachtingen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2"/>
                </a:solidFill>
              </a:rPr>
              <a:t>Catering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2"/>
                </a:solidFill>
              </a:rPr>
              <a:t>Pont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2"/>
                </a:solidFill>
              </a:rPr>
              <a:t>Excursie (Pyramide van Austerlitz)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2"/>
                </a:solidFill>
              </a:rPr>
              <a:t>Aanschaf materiaal (sport, spel, etc.) vanuit werkgroepen.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2"/>
                </a:solidFill>
              </a:rPr>
              <a:t>Afschrijvingen spel-/kampmaterialen</a:t>
            </a:r>
          </a:p>
        </p:txBody>
      </p:sp>
    </p:spTree>
    <p:extLst>
      <p:ext uri="{BB962C8B-B14F-4D97-AF65-F5344CB8AC3E}">
        <p14:creationId xmlns:p14="http://schemas.microsoft.com/office/powerpoint/2010/main" val="3657834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20F49535-8646-49D0-BF0B-9CFEA9BCB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42" y="5492982"/>
            <a:ext cx="10045958" cy="136501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2F7F60C-3DED-4FB4-BF3C-ED2B188C8F98}"/>
              </a:ext>
            </a:extLst>
          </p:cNvPr>
          <p:cNvSpPr txBox="1"/>
          <p:nvPr/>
        </p:nvSpPr>
        <p:spPr>
          <a:xfrm>
            <a:off x="3580623" y="249207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dirty="0">
                <a:solidFill>
                  <a:schemeClr val="accent2"/>
                </a:solidFill>
              </a:rPr>
              <a:t>Waar gaan ze heen?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62A3C09-678C-43FD-8FC3-FFE410DF6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2" y="1018648"/>
            <a:ext cx="6624736" cy="41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8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099" y="207526"/>
            <a:ext cx="10972800" cy="1143000"/>
          </a:xfrm>
        </p:spPr>
        <p:txBody>
          <a:bodyPr/>
          <a:lstStyle/>
          <a:p>
            <a:r>
              <a:rPr lang="nl-NL" dirty="0">
                <a:solidFill>
                  <a:srgbClr val="FF9900"/>
                </a:solidFill>
              </a:rPr>
              <a:t>Napoleon en de Franse revolutie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523" y="1080084"/>
            <a:ext cx="3429394" cy="4525963"/>
          </a:xfrm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14A9F0EF-787D-BEF5-5C11-668F85031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42" y="5492983"/>
            <a:ext cx="10045958" cy="136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16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6FF42C2-EA15-4154-B242-E98E88CED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79DE9F7-28C4-4856-BA57-D696E124C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0453EFC-2B3B-465E-93D9-24091D7F9772}"/>
              </a:ext>
            </a:extLst>
          </p:cNvPr>
          <p:cNvSpPr txBox="1"/>
          <p:nvPr/>
        </p:nvSpPr>
        <p:spPr>
          <a:xfrm>
            <a:off x="838199" y="978408"/>
            <a:ext cx="4056530" cy="110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latin typeface="+mj-lt"/>
                <a:ea typeface="+mj-ea"/>
                <a:cs typeface="+mj-cs"/>
              </a:rPr>
              <a:t>Wij zijn op zoek naar…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F9ED9C-121B-44C6-A308-5824769C4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5F8185-F27B-4E99-A06C-007336FE3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95865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B884CE1-4344-44B7-BDFC-26D3BAE8E1BB}"/>
              </a:ext>
            </a:extLst>
          </p:cNvPr>
          <p:cNvSpPr txBox="1"/>
          <p:nvPr/>
        </p:nvSpPr>
        <p:spPr>
          <a:xfrm>
            <a:off x="838199" y="2359152"/>
            <a:ext cx="4326017" cy="3429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dirty="0">
                <a:cs typeface="Calibri"/>
              </a:rPr>
              <a:t>Sport- 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spelouders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werkgroep</a:t>
            </a:r>
            <a:endParaRPr lang="en-US" dirty="0" err="1">
              <a:ea typeface="+mn-lt"/>
              <a:cs typeface="+mn-lt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dirty="0" err="1">
                <a:cs typeface="Calibri"/>
              </a:rPr>
              <a:t>Creatieve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dramaouders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werkgroep</a:t>
            </a:r>
            <a:endParaRPr lang="en-US" dirty="0" err="1">
              <a:ea typeface="+mn-lt"/>
              <a:cs typeface="+mn-lt"/>
            </a:endParaRPr>
          </a:p>
          <a:p>
            <a:pPr marL="4572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12 </a:t>
            </a:r>
            <a:r>
              <a:rPr lang="en-US" dirty="0" err="1"/>
              <a:t>Fietsouders</a:t>
            </a:r>
            <a:r>
              <a:rPr lang="en-US" dirty="0"/>
              <a:t> (</a:t>
            </a:r>
            <a:r>
              <a:rPr lang="en-US" dirty="0" err="1"/>
              <a:t>ouders</a:t>
            </a:r>
            <a:r>
              <a:rPr lang="en-US" dirty="0"/>
              <a:t> van </a:t>
            </a:r>
            <a:r>
              <a:rPr lang="en-US" dirty="0" err="1"/>
              <a:t>groep</a:t>
            </a:r>
            <a:r>
              <a:rPr lang="en-US" dirty="0"/>
              <a:t> 1 t/m 8)</a:t>
            </a:r>
            <a:r>
              <a:rPr lang="en-US" dirty="0" err="1"/>
              <a:t>heen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/of </a:t>
            </a:r>
            <a:r>
              <a:rPr lang="en-US" dirty="0" err="1"/>
              <a:t>terug</a:t>
            </a:r>
            <a:endParaRPr lang="en-US" dirty="0"/>
          </a:p>
          <a:p>
            <a:pPr marL="4572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1 </a:t>
            </a:r>
            <a:r>
              <a:rPr lang="en-US" dirty="0" err="1">
                <a:cs typeface="Calibri"/>
              </a:rPr>
              <a:t>slaapouder</a:t>
            </a:r>
            <a:endParaRPr lang="en-US" dirty="0">
              <a:cs typeface="Calibri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Sport-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spelouders</a:t>
            </a:r>
            <a:r>
              <a:rPr lang="en-US" dirty="0"/>
              <a:t> </a:t>
            </a:r>
            <a:r>
              <a:rPr lang="en-US" dirty="0" err="1"/>
              <a:t>begeleiding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13 </a:t>
            </a:r>
            <a:r>
              <a:rPr lang="en-US" dirty="0" err="1"/>
              <a:t>en</a:t>
            </a:r>
            <a:r>
              <a:rPr lang="en-US" dirty="0"/>
              <a:t>/of 14 </a:t>
            </a:r>
            <a:r>
              <a:rPr lang="en-US" dirty="0" err="1"/>
              <a:t>september</a:t>
            </a:r>
            <a:endParaRPr lang="en-US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Creatieve</a:t>
            </a:r>
            <a:r>
              <a:rPr lang="en-US" dirty="0"/>
              <a:t>/drama </a:t>
            </a:r>
            <a:r>
              <a:rPr lang="en-US" dirty="0" err="1"/>
              <a:t>ouders</a:t>
            </a:r>
            <a:r>
              <a:rPr lang="en-US" dirty="0"/>
              <a:t> </a:t>
            </a:r>
            <a:r>
              <a:rPr lang="en-US" dirty="0" err="1"/>
              <a:t>begeleiding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13 </a:t>
            </a:r>
            <a:r>
              <a:rPr lang="en-US" dirty="0" err="1"/>
              <a:t>en</a:t>
            </a:r>
            <a:r>
              <a:rPr lang="en-US" dirty="0"/>
              <a:t>/of 14 </a:t>
            </a:r>
            <a:r>
              <a:rPr lang="en-US" dirty="0" err="1"/>
              <a:t>september</a:t>
            </a:r>
            <a:endParaRPr lang="en-US" dirty="0"/>
          </a:p>
          <a:p>
            <a:pPr marL="4572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Bagageouders</a:t>
            </a:r>
            <a:r>
              <a:rPr lang="en-US" dirty="0"/>
              <a:t> (</a:t>
            </a:r>
            <a:r>
              <a:rPr lang="en-US" dirty="0" err="1"/>
              <a:t>afhankelijk</a:t>
            </a:r>
            <a:r>
              <a:rPr lang="en-US" dirty="0"/>
              <a:t> van </a:t>
            </a:r>
            <a:r>
              <a:rPr lang="en-US" dirty="0" err="1"/>
              <a:t>grootte</a:t>
            </a:r>
            <a:r>
              <a:rPr lang="en-US" dirty="0"/>
              <a:t> auto)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cs typeface="Calibri" panose="020F0502020204030204"/>
            </a:endParaRPr>
          </a:p>
        </p:txBody>
      </p:sp>
      <p:pic>
        <p:nvPicPr>
          <p:cNvPr id="10" name="Afbeelding 9" descr="Afbeelding met tafel, kop, voedsel&#10;&#10;Automatisch gegenereerde beschrijving">
            <a:extLst>
              <a:ext uri="{FF2B5EF4-FFF2-40B4-BE49-F238E27FC236}">
                <a16:creationId xmlns:a16="http://schemas.microsoft.com/office/drawing/2014/main" id="{0C9F0562-21A4-963E-D25C-99595A3A9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1374" y="719903"/>
            <a:ext cx="3007986" cy="2255988"/>
          </a:xfrm>
          <a:prstGeom prst="rect">
            <a:avLst/>
          </a:prstGeom>
        </p:spPr>
      </p:pic>
      <p:pic>
        <p:nvPicPr>
          <p:cNvPr id="3" name="Afbeelding 2" descr="Afbeelding met tekst, pop, speelgoed, poseren&#10;&#10;Automatisch gegenereerde beschrijving">
            <a:extLst>
              <a:ext uri="{FF2B5EF4-FFF2-40B4-BE49-F238E27FC236}">
                <a16:creationId xmlns:a16="http://schemas.microsoft.com/office/drawing/2014/main" id="{642EE95E-899C-3C0B-BD84-E0D1AA0E4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853" y="350142"/>
            <a:ext cx="3877277" cy="2907958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20F49535-8646-49D0-BF0B-9CFEA9BCB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05" y="4136488"/>
            <a:ext cx="5989328" cy="100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65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20F49535-8646-49D0-BF0B-9CFEA9BCB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42" y="5492982"/>
            <a:ext cx="10045958" cy="136501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4AAA073-BB28-4233-BB51-A0902809B633}"/>
              </a:ext>
            </a:extLst>
          </p:cNvPr>
          <p:cNvSpPr txBox="1"/>
          <p:nvPr/>
        </p:nvSpPr>
        <p:spPr>
          <a:xfrm>
            <a:off x="4120244" y="333183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>
                <a:solidFill>
                  <a:schemeClr val="accent2"/>
                </a:solidFill>
              </a:rPr>
              <a:t>Fietsouders</a:t>
            </a:r>
            <a:endParaRPr lang="nl-NL" sz="4400" dirty="0">
              <a:solidFill>
                <a:schemeClr val="accent2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C8AD7A3-3BCF-451C-8A4E-79E76B307C0A}"/>
              </a:ext>
            </a:extLst>
          </p:cNvPr>
          <p:cNvSpPr txBox="1"/>
          <p:nvPr/>
        </p:nvSpPr>
        <p:spPr>
          <a:xfrm>
            <a:off x="632927" y="1115527"/>
            <a:ext cx="837189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>
                <a:solidFill>
                  <a:schemeClr val="accent2"/>
                </a:solidFill>
              </a:rPr>
              <a:t>Woensdag 13 en vrijdag 15 september.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>
                <a:solidFill>
                  <a:schemeClr val="accent2"/>
                </a:solidFill>
              </a:rPr>
              <a:t>Vertrek eerste groep van max. 10 leerlingen rond 11.00 uur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>
                <a:solidFill>
                  <a:schemeClr val="accent2"/>
                </a:solidFill>
              </a:rPr>
              <a:t>Twee begeleiders per groep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>
                <a:solidFill>
                  <a:schemeClr val="accent2"/>
                </a:solidFill>
              </a:rPr>
              <a:t>Halverwege pauze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>
                <a:solidFill>
                  <a:schemeClr val="accent2"/>
                </a:solidFill>
              </a:rPr>
              <a:t>Eerste groep zal rond 13.00 uur aankomen op de locatie. We mogen om </a:t>
            </a:r>
            <a:r>
              <a:rPr lang="nl-NL" sz="3000" dirty="0" err="1">
                <a:solidFill>
                  <a:schemeClr val="accent2"/>
                </a:solidFill>
              </a:rPr>
              <a:t>14.00u</a:t>
            </a:r>
            <a:r>
              <a:rPr lang="nl-NL" sz="3000" dirty="0">
                <a:solidFill>
                  <a:schemeClr val="accent2"/>
                </a:solidFill>
              </a:rPr>
              <a:t> kamphuis 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>
                <a:solidFill>
                  <a:schemeClr val="accent2"/>
                </a:solidFill>
              </a:rPr>
              <a:t>Volgauto voor calamiteiten onderweg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>
                <a:solidFill>
                  <a:schemeClr val="accent2"/>
                </a:solidFill>
              </a:rPr>
              <a:t>Terugweg zijn dezelfde tijden</a:t>
            </a:r>
          </a:p>
        </p:txBody>
      </p:sp>
    </p:spTree>
    <p:extLst>
      <p:ext uri="{BB962C8B-B14F-4D97-AF65-F5344CB8AC3E}">
        <p14:creationId xmlns:p14="http://schemas.microsoft.com/office/powerpoint/2010/main" val="701714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20F49535-8646-49D0-BF0B-9CFEA9BCB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42" y="5492982"/>
            <a:ext cx="10045958" cy="136501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72F8773-1E48-4B0E-8DBD-2607AE2A3E7E}"/>
              </a:ext>
            </a:extLst>
          </p:cNvPr>
          <p:cNvSpPr txBox="1"/>
          <p:nvPr/>
        </p:nvSpPr>
        <p:spPr>
          <a:xfrm>
            <a:off x="4120244" y="193224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dirty="0">
                <a:solidFill>
                  <a:schemeClr val="accent2"/>
                </a:solidFill>
              </a:rPr>
              <a:t>Slaapouders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4A950E2-68F9-4B22-A9D2-B0E38F0DCC21}"/>
              </a:ext>
            </a:extLst>
          </p:cNvPr>
          <p:cNvSpPr txBox="1"/>
          <p:nvPr/>
        </p:nvSpPr>
        <p:spPr>
          <a:xfrm>
            <a:off x="1387929" y="1354599"/>
            <a:ext cx="92676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>
                <a:solidFill>
                  <a:schemeClr val="accent2"/>
                </a:solidFill>
              </a:rPr>
              <a:t>Drie </a:t>
            </a:r>
            <a:r>
              <a:rPr lang="nl-NL" sz="3200" dirty="0">
                <a:solidFill>
                  <a:schemeClr val="accent2"/>
                </a:solidFill>
              </a:rPr>
              <a:t>ouders blijven slapen op de locatie.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2"/>
                </a:solidFill>
              </a:rPr>
              <a:t>Bij veel aanmeldingen wordt er geloot.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2"/>
                </a:solidFill>
              </a:rPr>
              <a:t>Assisteren bij alle activiteiten die worden georganiseerd.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2"/>
                </a:solidFill>
              </a:rPr>
              <a:t>Uitserveren maaltijden</a:t>
            </a:r>
          </a:p>
        </p:txBody>
      </p:sp>
    </p:spTree>
    <p:extLst>
      <p:ext uri="{BB962C8B-B14F-4D97-AF65-F5344CB8AC3E}">
        <p14:creationId xmlns:p14="http://schemas.microsoft.com/office/powerpoint/2010/main" val="674360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20F49535-8646-49D0-BF0B-9CFEA9BCB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42" y="5492982"/>
            <a:ext cx="10045958" cy="136501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CF8AE89-9131-42E4-BE7A-7643F8180372}"/>
              </a:ext>
            </a:extLst>
          </p:cNvPr>
          <p:cNvSpPr txBox="1"/>
          <p:nvPr/>
        </p:nvSpPr>
        <p:spPr>
          <a:xfrm>
            <a:off x="690143" y="211885"/>
            <a:ext cx="8876066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4400" dirty="0">
                <a:solidFill>
                  <a:schemeClr val="accent2"/>
                </a:solidFill>
              </a:rPr>
              <a:t>Ouderhulp bij sport- en spel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9F1AF14-97C3-4A2B-BCEF-2754644924F4}"/>
              </a:ext>
            </a:extLst>
          </p:cNvPr>
          <p:cNvSpPr txBox="1"/>
          <p:nvPr/>
        </p:nvSpPr>
        <p:spPr>
          <a:xfrm>
            <a:off x="168340" y="1363773"/>
            <a:ext cx="9137002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chemeClr val="accent2"/>
                </a:solidFill>
              </a:rPr>
              <a:t>De werkgroep</a:t>
            </a:r>
            <a:r>
              <a:rPr lang="nl-NL" sz="3200" dirty="0">
                <a:solidFill>
                  <a:schemeClr val="accent2"/>
                </a:solidFill>
              </a:rPr>
              <a:t> start voor de zomervakantie. </a:t>
            </a:r>
            <a:endParaRPr lang="nl-NL" dirty="0">
              <a:solidFill>
                <a:schemeClr val="accent2"/>
              </a:solidFill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2"/>
                </a:solidFill>
              </a:rPr>
              <a:t>Hoe gaan we dit vormgeven?</a:t>
            </a:r>
          </a:p>
          <a:p>
            <a:pPr marL="457200" indent="-457200">
              <a:buFont typeface="Arial,Sans-Serif" panose="020B0604020202020204" pitchFamily="34" charset="0"/>
              <a:buChar char="•"/>
            </a:pPr>
            <a:r>
              <a:rPr lang="nl-NL" sz="3200" dirty="0">
                <a:solidFill>
                  <a:schemeClr val="accent2"/>
                </a:solidFill>
                <a:ea typeface="+mn-lt"/>
                <a:cs typeface="+mn-lt"/>
              </a:rPr>
              <a:t>Voorbeeld: Nachtspel op woensdag 13 september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chemeClr val="accent2"/>
                </a:solidFill>
                <a:cs typeface="Calibri"/>
              </a:rPr>
              <a:t>Begeleiding</a:t>
            </a:r>
            <a:r>
              <a:rPr lang="nl-NL" sz="3200" dirty="0">
                <a:solidFill>
                  <a:schemeClr val="accent2"/>
                </a:solidFill>
                <a:cs typeface="Calibri"/>
              </a:rPr>
              <a:t> op de dag zelf.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CEBED36-D642-4BC6-BBCE-CA02EDF50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062" y="212482"/>
            <a:ext cx="2858954" cy="213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03604A2-52BD-4788-A12C-C2ABB81E9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68" y="4061148"/>
            <a:ext cx="2721429" cy="204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7505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telvlinderthema">
  <a:themeElements>
    <a:clrScheme name="Elementai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DD828FE72AEA4C96051D23DB1B1C2F" ma:contentTypeVersion="" ma:contentTypeDescription="Een nieuw document maken." ma:contentTypeScope="" ma:versionID="68f6d0295c5c1761ce3ae8fca4397f54">
  <xsd:schema xmlns:xsd="http://www.w3.org/2001/XMLSchema" xmlns:xs="http://www.w3.org/2001/XMLSchema" xmlns:p="http://schemas.microsoft.com/office/2006/metadata/properties" xmlns:ns2="2ac89fca-e493-4562-ad0d-25ecd91f1b26" xmlns:ns3="441dd8f2-f4ab-43aa-a9fb-c41851663098" targetNamespace="http://schemas.microsoft.com/office/2006/metadata/properties" ma:root="true" ma:fieldsID="c60d67075528db5f032ae9e7626c699f" ns2:_="" ns3:_="">
    <xsd:import namespace="2ac89fca-e493-4562-ad0d-25ecd91f1b26"/>
    <xsd:import namespace="441dd8f2-f4ab-43aa-a9fb-c418516630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89fca-e493-4562-ad0d-25ecd91f1b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441e08f-228c-4966-86a1-ec3143a03f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dd8f2-f4ab-43aa-a9fb-c418516630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60b331-d80c-4f9f-ad25-51525a2ec4d9}" ma:internalName="TaxCatchAll" ma:showField="CatchAllData" ma:web="441dd8f2-f4ab-43aa-a9fb-c418516630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41dd8f2-f4ab-43aa-a9fb-c41851663098">
      <UserInfo>
        <DisplayName>Marije Dijkgraaf</DisplayName>
        <AccountId>136</AccountId>
        <AccountType/>
      </UserInfo>
      <UserInfo>
        <DisplayName>Laurens Hensbergen</DisplayName>
        <AccountId>36</AccountId>
        <AccountType/>
      </UserInfo>
    </SharedWithUsers>
    <lcf76f155ced4ddcb4097134ff3c332f xmlns="2ac89fca-e493-4562-ad0d-25ecd91f1b26">
      <Terms xmlns="http://schemas.microsoft.com/office/infopath/2007/PartnerControls"/>
    </lcf76f155ced4ddcb4097134ff3c332f>
    <TaxCatchAll xmlns="441dd8f2-f4ab-43aa-a9fb-c41851663098" xsi:nil="true"/>
  </documentManagement>
</p:properties>
</file>

<file path=customXml/itemProps1.xml><?xml version="1.0" encoding="utf-8"?>
<ds:datastoreItem xmlns:ds="http://schemas.openxmlformats.org/officeDocument/2006/customXml" ds:itemID="{28821205-03AA-41BB-A2DE-0011C6D703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E02822-228F-49A1-A726-393D2C5DD3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c89fca-e493-4562-ad0d-25ecd91f1b26"/>
    <ds:schemaRef ds:uri="441dd8f2-f4ab-43aa-a9fb-c41851663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1E1369-FA97-48B2-B8F1-5536AF4ECC15}">
  <ds:schemaRefs>
    <ds:schemaRef ds:uri="http://schemas.microsoft.com/office/2006/metadata/properties"/>
    <ds:schemaRef ds:uri="http://schemas.microsoft.com/office/infopath/2007/PartnerControls"/>
    <ds:schemaRef ds:uri="441dd8f2-f4ab-43aa-a9fb-c41851663098"/>
    <ds:schemaRef ds:uri="2ac89fca-e493-4562-ad0d-25ecd91f1b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382</Words>
  <Application>Microsoft Office PowerPoint</Application>
  <PresentationFormat>Breedbeeld</PresentationFormat>
  <Paragraphs>61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5" baseType="lpstr">
      <vt:lpstr>Kantoorthema</vt:lpstr>
      <vt:lpstr>Distelvlinderthema</vt:lpstr>
      <vt:lpstr>PowerPoint-presentatie</vt:lpstr>
      <vt:lpstr>PowerPoint-presentatie</vt:lpstr>
      <vt:lpstr>PowerPoint-presentatie</vt:lpstr>
      <vt:lpstr>PowerPoint-presentatie</vt:lpstr>
      <vt:lpstr>Napoleon en de Franse revolutie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Marije Dijkgraaf</dc:creator>
  <cp:lastModifiedBy>Marije Dijkgraaf</cp:lastModifiedBy>
  <cp:revision>53</cp:revision>
  <dcterms:created xsi:type="dcterms:W3CDTF">2022-05-13T08:13:51Z</dcterms:created>
  <dcterms:modified xsi:type="dcterms:W3CDTF">2023-04-05T06:59:28Z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0x01010075DD828FE72AEA4C96051D23DB1B1C2F</vt:lpwstr>
  </property>
  <property fmtid="{D5CDD505-2E9C-101B-9397-08002B2CF9AE}" pid="3" name="MediaServiceImageTags">
    <vt:lpwstr/>
  </property>
</Properties>
</file>