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3" r:id="rId6"/>
    <p:sldId id="277" r:id="rId7"/>
    <p:sldId id="276" r:id="rId8"/>
    <p:sldId id="274" r:id="rId9"/>
    <p:sldId id="257" r:id="rId10"/>
    <p:sldId id="258" r:id="rId11"/>
    <p:sldId id="259" r:id="rId12"/>
    <p:sldId id="260" r:id="rId13"/>
    <p:sldId id="261" r:id="rId14"/>
    <p:sldId id="262" r:id="rId15"/>
    <p:sldId id="263" r:id="rId16"/>
    <p:sldId id="270" r:id="rId17"/>
    <p:sldId id="282" r:id="rId18"/>
    <p:sldId id="283" r:id="rId19"/>
    <p:sldId id="280" r:id="rId20"/>
    <p:sldId id="284" r:id="rId21"/>
    <p:sldId id="285" r:id="rId22"/>
    <p:sldId id="281" r:id="rId23"/>
    <p:sldId id="271" r:id="rId24"/>
    <p:sldId id="279" r:id="rId25"/>
    <p:sldId id="275" r:id="rId26"/>
  </p:sldIdLst>
  <p:sldSz cx="9144000" cy="6858000" type="screen4x3"/>
  <p:notesSz cx="6858000" cy="9144000"/>
  <p:defaultTextStyle>
    <a:defPPr>
      <a:defRPr lang="nl-N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14" d="100"/>
          <a:sy n="114" d="100"/>
        </p:scale>
        <p:origin x="2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a:extLst>
              <a:ext uri="{FF2B5EF4-FFF2-40B4-BE49-F238E27FC236}">
                <a16:creationId xmlns:a16="http://schemas.microsoft.com/office/drawing/2014/main" id="{0CD4AE5F-116D-B2CB-98ED-9F789435168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71B555A-B991-07DB-854B-F5FC271058A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9AE338F9-6514-ED2C-0A36-C974D2A78FDE}"/>
              </a:ext>
            </a:extLst>
          </p:cNvPr>
          <p:cNvSpPr>
            <a:spLocks noGrp="1" noChangeArrowheads="1"/>
          </p:cNvSpPr>
          <p:nvPr>
            <p:ph type="sldNum" sz="quarter" idx="12"/>
          </p:nvPr>
        </p:nvSpPr>
        <p:spPr>
          <a:ln/>
        </p:spPr>
        <p:txBody>
          <a:bodyPr/>
          <a:lstStyle>
            <a:lvl1pPr>
              <a:defRPr/>
            </a:lvl1pPr>
          </a:lstStyle>
          <a:p>
            <a:pPr>
              <a:defRPr/>
            </a:pPr>
            <a:fld id="{5E1673E4-C9D0-4685-AC12-E01A1530B35B}" type="slidenum">
              <a:rPr lang="nl-NL" altLang="nl-NL"/>
              <a:pPr>
                <a:defRPr/>
              </a:pPr>
              <a:t>‹nr.›</a:t>
            </a:fld>
            <a:endParaRPr lang="nl-NL" altLang="nl-NL"/>
          </a:p>
        </p:txBody>
      </p:sp>
    </p:spTree>
    <p:extLst>
      <p:ext uri="{BB962C8B-B14F-4D97-AF65-F5344CB8AC3E}">
        <p14:creationId xmlns:p14="http://schemas.microsoft.com/office/powerpoint/2010/main" val="128052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43E9061-AD9D-D87A-84E7-9F8E96D3B83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E1C034D-8378-7AD4-F0FC-CD968A40802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1BD181AE-91BE-ED74-0BE6-8E3B8EEC8625}"/>
              </a:ext>
            </a:extLst>
          </p:cNvPr>
          <p:cNvSpPr>
            <a:spLocks noGrp="1" noChangeArrowheads="1"/>
          </p:cNvSpPr>
          <p:nvPr>
            <p:ph type="sldNum" sz="quarter" idx="12"/>
          </p:nvPr>
        </p:nvSpPr>
        <p:spPr>
          <a:ln/>
        </p:spPr>
        <p:txBody>
          <a:bodyPr/>
          <a:lstStyle>
            <a:lvl1pPr>
              <a:defRPr/>
            </a:lvl1pPr>
          </a:lstStyle>
          <a:p>
            <a:pPr>
              <a:defRPr/>
            </a:pPr>
            <a:fld id="{06F68AB0-3DAD-4B04-905D-58232177B05D}" type="slidenum">
              <a:rPr lang="nl-NL" altLang="nl-NL"/>
              <a:pPr>
                <a:defRPr/>
              </a:pPr>
              <a:t>‹nr.›</a:t>
            </a:fld>
            <a:endParaRPr lang="nl-NL" altLang="nl-NL"/>
          </a:p>
        </p:txBody>
      </p:sp>
    </p:spTree>
    <p:extLst>
      <p:ext uri="{BB962C8B-B14F-4D97-AF65-F5344CB8AC3E}">
        <p14:creationId xmlns:p14="http://schemas.microsoft.com/office/powerpoint/2010/main" val="41525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154EE6C-1FF2-9ADE-1E52-75CA30CA4C5E}"/>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190F092-091E-325B-18A8-7282D2821E0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E89D4FD2-960A-D2F6-29C6-1080076FF4F4}"/>
              </a:ext>
            </a:extLst>
          </p:cNvPr>
          <p:cNvSpPr>
            <a:spLocks noGrp="1" noChangeArrowheads="1"/>
          </p:cNvSpPr>
          <p:nvPr>
            <p:ph type="sldNum" sz="quarter" idx="12"/>
          </p:nvPr>
        </p:nvSpPr>
        <p:spPr>
          <a:ln/>
        </p:spPr>
        <p:txBody>
          <a:bodyPr/>
          <a:lstStyle>
            <a:lvl1pPr>
              <a:defRPr/>
            </a:lvl1pPr>
          </a:lstStyle>
          <a:p>
            <a:pPr>
              <a:defRPr/>
            </a:pPr>
            <a:fld id="{17E138C9-6C2D-4226-BB14-E712263F6F39}" type="slidenum">
              <a:rPr lang="nl-NL" altLang="nl-NL"/>
              <a:pPr>
                <a:defRPr/>
              </a:pPr>
              <a:t>‹nr.›</a:t>
            </a:fld>
            <a:endParaRPr lang="nl-NL" altLang="nl-NL"/>
          </a:p>
        </p:txBody>
      </p:sp>
    </p:spTree>
    <p:extLst>
      <p:ext uri="{BB962C8B-B14F-4D97-AF65-F5344CB8AC3E}">
        <p14:creationId xmlns:p14="http://schemas.microsoft.com/office/powerpoint/2010/main" val="273387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648200" y="1981200"/>
            <a:ext cx="3810000" cy="4114800"/>
          </a:xfrm>
        </p:spPr>
        <p:txBody>
          <a:bodyPr/>
          <a:lstStyle/>
          <a:p>
            <a:pPr lvl="0"/>
            <a:endParaRPr lang="nl-NL" noProof="0"/>
          </a:p>
        </p:txBody>
      </p:sp>
      <p:sp>
        <p:nvSpPr>
          <p:cNvPr id="5" name="Rectangle 4">
            <a:extLst>
              <a:ext uri="{FF2B5EF4-FFF2-40B4-BE49-F238E27FC236}">
                <a16:creationId xmlns:a16="http://schemas.microsoft.com/office/drawing/2014/main" id="{42961D04-4952-D4E5-C19D-DBF3B1B688B8}"/>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616C127A-B351-8C83-5483-E6AC2E3AADB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62A61E0A-2D90-E641-6706-4FD58DE52444}"/>
              </a:ext>
            </a:extLst>
          </p:cNvPr>
          <p:cNvSpPr>
            <a:spLocks noGrp="1" noChangeArrowheads="1"/>
          </p:cNvSpPr>
          <p:nvPr>
            <p:ph type="sldNum" sz="quarter" idx="12"/>
          </p:nvPr>
        </p:nvSpPr>
        <p:spPr>
          <a:ln/>
        </p:spPr>
        <p:txBody>
          <a:bodyPr/>
          <a:lstStyle>
            <a:lvl1pPr>
              <a:defRPr/>
            </a:lvl1pPr>
          </a:lstStyle>
          <a:p>
            <a:pPr>
              <a:defRPr/>
            </a:pPr>
            <a:fld id="{E7D73D7A-FB40-4BE3-BE99-9DE61B7E0B5A}" type="slidenum">
              <a:rPr lang="nl-NL" altLang="nl-NL"/>
              <a:pPr>
                <a:defRPr/>
              </a:pPr>
              <a:t>‹nr.›</a:t>
            </a:fld>
            <a:endParaRPr lang="nl-NL" altLang="nl-NL"/>
          </a:p>
        </p:txBody>
      </p:sp>
    </p:spTree>
    <p:extLst>
      <p:ext uri="{BB962C8B-B14F-4D97-AF65-F5344CB8AC3E}">
        <p14:creationId xmlns:p14="http://schemas.microsoft.com/office/powerpoint/2010/main" val="279723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1143000"/>
          </a:xfrm>
        </p:spPr>
        <p:txBody>
          <a:bodyPr/>
          <a:lstStyle/>
          <a:p>
            <a:r>
              <a:rPr lang="nl-NL"/>
              <a:t>Klik om de stijl te bewerken</a:t>
            </a:r>
          </a:p>
        </p:txBody>
      </p:sp>
      <p:sp>
        <p:nvSpPr>
          <p:cNvPr id="3" name="Tijdelijke aanduiding voor inhoud 2"/>
          <p:cNvSpPr>
            <a:spLocks noGrp="1"/>
          </p:cNvSpPr>
          <p:nvPr>
            <p:ph sz="quarter" idx="1"/>
          </p:nvPr>
        </p:nvSpPr>
        <p:spPr>
          <a:xfrm>
            <a:off x="685800" y="1981200"/>
            <a:ext cx="38100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981200"/>
            <a:ext cx="38100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85800" y="4114800"/>
            <a:ext cx="38100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4114800"/>
            <a:ext cx="38100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D67F866-3609-BD92-EDBA-10DBF9A9051E}"/>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9A18CB65-9AB9-F5CF-745C-63FD53ED22C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88D0C4AB-A5C7-D248-83E1-49138153F042}"/>
              </a:ext>
            </a:extLst>
          </p:cNvPr>
          <p:cNvSpPr>
            <a:spLocks noGrp="1" noChangeArrowheads="1"/>
          </p:cNvSpPr>
          <p:nvPr>
            <p:ph type="sldNum" sz="quarter" idx="12"/>
          </p:nvPr>
        </p:nvSpPr>
        <p:spPr>
          <a:ln/>
        </p:spPr>
        <p:txBody>
          <a:bodyPr/>
          <a:lstStyle>
            <a:lvl1pPr>
              <a:defRPr/>
            </a:lvl1pPr>
          </a:lstStyle>
          <a:p>
            <a:pPr>
              <a:defRPr/>
            </a:pPr>
            <a:fld id="{5443D631-B4F2-4DF5-BEC6-3D55ADBB1E23}" type="slidenum">
              <a:rPr lang="nl-NL" altLang="nl-NL"/>
              <a:pPr>
                <a:defRPr/>
              </a:pPr>
              <a:t>‹nr.›</a:t>
            </a:fld>
            <a:endParaRPr lang="nl-NL" altLang="nl-NL"/>
          </a:p>
        </p:txBody>
      </p:sp>
    </p:spTree>
    <p:extLst>
      <p:ext uri="{BB962C8B-B14F-4D97-AF65-F5344CB8AC3E}">
        <p14:creationId xmlns:p14="http://schemas.microsoft.com/office/powerpoint/2010/main" val="242314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85800" y="1981200"/>
            <a:ext cx="77724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85800" y="4114800"/>
            <a:ext cx="77724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5EDC242-3886-A6E9-3659-C57D771E2A4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C937AA68-3182-4D49-453B-599E0C5F7C8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25404D5-38C7-7221-B538-6169C78D18C5}"/>
              </a:ext>
            </a:extLst>
          </p:cNvPr>
          <p:cNvSpPr>
            <a:spLocks noGrp="1" noChangeArrowheads="1"/>
          </p:cNvSpPr>
          <p:nvPr>
            <p:ph type="sldNum" sz="quarter" idx="12"/>
          </p:nvPr>
        </p:nvSpPr>
        <p:spPr>
          <a:ln/>
        </p:spPr>
        <p:txBody>
          <a:bodyPr/>
          <a:lstStyle>
            <a:lvl1pPr>
              <a:defRPr/>
            </a:lvl1pPr>
          </a:lstStyle>
          <a:p>
            <a:pPr>
              <a:defRPr/>
            </a:pPr>
            <a:fld id="{27F85020-3A76-44FA-90BF-55B611FECFFE}" type="slidenum">
              <a:rPr lang="nl-NL" altLang="nl-NL"/>
              <a:pPr>
                <a:defRPr/>
              </a:pPr>
              <a:t>‹nr.›</a:t>
            </a:fld>
            <a:endParaRPr lang="nl-NL" altLang="nl-NL"/>
          </a:p>
        </p:txBody>
      </p:sp>
    </p:spTree>
    <p:extLst>
      <p:ext uri="{BB962C8B-B14F-4D97-AF65-F5344CB8AC3E}">
        <p14:creationId xmlns:p14="http://schemas.microsoft.com/office/powerpoint/2010/main" val="51614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a:p>
        </p:txBody>
      </p:sp>
      <p:sp>
        <p:nvSpPr>
          <p:cNvPr id="4" name="Rectangle 4">
            <a:extLst>
              <a:ext uri="{FF2B5EF4-FFF2-40B4-BE49-F238E27FC236}">
                <a16:creationId xmlns:a16="http://schemas.microsoft.com/office/drawing/2014/main" id="{DE6234BD-D512-CE1E-7F3C-599B3AC11E78}"/>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BD486B9-F498-AA5B-CE08-18987AA3E77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D94E352C-68E7-D0F4-2EBC-566049A23D5F}"/>
              </a:ext>
            </a:extLst>
          </p:cNvPr>
          <p:cNvSpPr>
            <a:spLocks noGrp="1" noChangeArrowheads="1"/>
          </p:cNvSpPr>
          <p:nvPr>
            <p:ph type="sldNum" sz="quarter" idx="12"/>
          </p:nvPr>
        </p:nvSpPr>
        <p:spPr>
          <a:ln/>
        </p:spPr>
        <p:txBody>
          <a:bodyPr/>
          <a:lstStyle>
            <a:lvl1pPr>
              <a:defRPr/>
            </a:lvl1pPr>
          </a:lstStyle>
          <a:p>
            <a:pPr>
              <a:defRPr/>
            </a:pPr>
            <a:fld id="{D0BDBFE9-858F-4A5E-BE07-2D8CDF65E901}" type="slidenum">
              <a:rPr lang="nl-NL" altLang="nl-NL"/>
              <a:pPr>
                <a:defRPr/>
              </a:pPr>
              <a:t>‹nr.›</a:t>
            </a:fld>
            <a:endParaRPr lang="nl-NL" altLang="nl-NL"/>
          </a:p>
        </p:txBody>
      </p:sp>
    </p:spTree>
    <p:extLst>
      <p:ext uri="{BB962C8B-B14F-4D97-AF65-F5344CB8AC3E}">
        <p14:creationId xmlns:p14="http://schemas.microsoft.com/office/powerpoint/2010/main" val="63871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C60367B3-D86B-CCE9-F9C8-24DDA10B4B5D}"/>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0247F2F5-B490-C7E1-970E-02A07636704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96D4CE5D-0668-927E-9435-47F5686623B2}"/>
              </a:ext>
            </a:extLst>
          </p:cNvPr>
          <p:cNvSpPr>
            <a:spLocks noGrp="1" noChangeArrowheads="1"/>
          </p:cNvSpPr>
          <p:nvPr>
            <p:ph type="sldNum" sz="quarter" idx="12"/>
          </p:nvPr>
        </p:nvSpPr>
        <p:spPr>
          <a:ln/>
        </p:spPr>
        <p:txBody>
          <a:bodyPr/>
          <a:lstStyle>
            <a:lvl1pPr>
              <a:defRPr/>
            </a:lvl1pPr>
          </a:lstStyle>
          <a:p>
            <a:pPr>
              <a:defRPr/>
            </a:pPr>
            <a:fld id="{A09A7E0F-FC4F-46E5-A581-60831A69B2ED}" type="slidenum">
              <a:rPr lang="nl-NL" altLang="nl-NL"/>
              <a:pPr>
                <a:defRPr/>
              </a:pPr>
              <a:t>‹nr.›</a:t>
            </a:fld>
            <a:endParaRPr lang="nl-NL" altLang="nl-NL"/>
          </a:p>
        </p:txBody>
      </p:sp>
    </p:spTree>
    <p:extLst>
      <p:ext uri="{BB962C8B-B14F-4D97-AF65-F5344CB8AC3E}">
        <p14:creationId xmlns:p14="http://schemas.microsoft.com/office/powerpoint/2010/main" val="85061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169F8BD3-ECB7-2DB3-E660-CBB88D1613E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34D8FEB3-9AB1-8452-8E0B-850D2F81F8E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E1E55C9-CACA-1DF3-562F-E620E39EC085}"/>
              </a:ext>
            </a:extLst>
          </p:cNvPr>
          <p:cNvSpPr>
            <a:spLocks noGrp="1" noChangeArrowheads="1"/>
          </p:cNvSpPr>
          <p:nvPr>
            <p:ph type="sldNum" sz="quarter" idx="12"/>
          </p:nvPr>
        </p:nvSpPr>
        <p:spPr>
          <a:ln/>
        </p:spPr>
        <p:txBody>
          <a:bodyPr/>
          <a:lstStyle>
            <a:lvl1pPr>
              <a:defRPr/>
            </a:lvl1pPr>
          </a:lstStyle>
          <a:p>
            <a:pPr>
              <a:defRPr/>
            </a:pPr>
            <a:fld id="{3F4D80A6-F066-4EF6-B4EF-740712BE0CB8}" type="slidenum">
              <a:rPr lang="nl-NL" altLang="nl-NL"/>
              <a:pPr>
                <a:defRPr/>
              </a:pPr>
              <a:t>‹nr.›</a:t>
            </a:fld>
            <a:endParaRPr lang="nl-NL" altLang="nl-NL"/>
          </a:p>
        </p:txBody>
      </p:sp>
    </p:spTree>
    <p:extLst>
      <p:ext uri="{BB962C8B-B14F-4D97-AF65-F5344CB8AC3E}">
        <p14:creationId xmlns:p14="http://schemas.microsoft.com/office/powerpoint/2010/main" val="220220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BB209AD2-70CE-985A-E57F-998E9E0D49AB}"/>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BD1312D-DAAE-3748-5B68-3481335179C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775ED845-50CD-BD4D-B27C-81FF5AC78286}"/>
              </a:ext>
            </a:extLst>
          </p:cNvPr>
          <p:cNvSpPr>
            <a:spLocks noGrp="1" noChangeArrowheads="1"/>
          </p:cNvSpPr>
          <p:nvPr>
            <p:ph type="sldNum" sz="quarter" idx="12"/>
          </p:nvPr>
        </p:nvSpPr>
        <p:spPr>
          <a:ln/>
        </p:spPr>
        <p:txBody>
          <a:bodyPr/>
          <a:lstStyle>
            <a:lvl1pPr>
              <a:defRPr/>
            </a:lvl1pPr>
          </a:lstStyle>
          <a:p>
            <a:pPr>
              <a:defRPr/>
            </a:pPr>
            <a:fld id="{38EFAA6C-EE3C-491B-9364-75790238D9A4}" type="slidenum">
              <a:rPr lang="nl-NL" altLang="nl-NL"/>
              <a:pPr>
                <a:defRPr/>
              </a:pPr>
              <a:t>‹nr.›</a:t>
            </a:fld>
            <a:endParaRPr lang="nl-NL" altLang="nl-NL"/>
          </a:p>
        </p:txBody>
      </p:sp>
    </p:spTree>
    <p:extLst>
      <p:ext uri="{BB962C8B-B14F-4D97-AF65-F5344CB8AC3E}">
        <p14:creationId xmlns:p14="http://schemas.microsoft.com/office/powerpoint/2010/main" val="82965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B1F8094-A6C9-0A6E-3989-DBFD60618887}"/>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3487D838-C8FC-79E3-4941-43E4C216714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C37E2F69-9257-8511-FFD4-7053A12D86A7}"/>
              </a:ext>
            </a:extLst>
          </p:cNvPr>
          <p:cNvSpPr>
            <a:spLocks noGrp="1" noChangeArrowheads="1"/>
          </p:cNvSpPr>
          <p:nvPr>
            <p:ph type="sldNum" sz="quarter" idx="12"/>
          </p:nvPr>
        </p:nvSpPr>
        <p:spPr>
          <a:ln/>
        </p:spPr>
        <p:txBody>
          <a:bodyPr/>
          <a:lstStyle>
            <a:lvl1pPr>
              <a:defRPr/>
            </a:lvl1pPr>
          </a:lstStyle>
          <a:p>
            <a:pPr>
              <a:defRPr/>
            </a:pPr>
            <a:fld id="{7044C215-B00A-4B74-AF5A-BEC80421F2E0}" type="slidenum">
              <a:rPr lang="nl-NL" altLang="nl-NL"/>
              <a:pPr>
                <a:defRPr/>
              </a:pPr>
              <a:t>‹nr.›</a:t>
            </a:fld>
            <a:endParaRPr lang="nl-NL" altLang="nl-NL"/>
          </a:p>
        </p:txBody>
      </p:sp>
    </p:spTree>
    <p:extLst>
      <p:ext uri="{BB962C8B-B14F-4D97-AF65-F5344CB8AC3E}">
        <p14:creationId xmlns:p14="http://schemas.microsoft.com/office/powerpoint/2010/main" val="294500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8B3EDF4-6D3E-FE83-C1A3-B72875ABD935}"/>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16B8FE14-7B99-9FEC-7F4B-BD31A0F56A3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1A966C15-C5FA-D956-8284-BF24611909F9}"/>
              </a:ext>
            </a:extLst>
          </p:cNvPr>
          <p:cNvSpPr>
            <a:spLocks noGrp="1" noChangeArrowheads="1"/>
          </p:cNvSpPr>
          <p:nvPr>
            <p:ph type="sldNum" sz="quarter" idx="12"/>
          </p:nvPr>
        </p:nvSpPr>
        <p:spPr>
          <a:ln/>
        </p:spPr>
        <p:txBody>
          <a:bodyPr/>
          <a:lstStyle>
            <a:lvl1pPr>
              <a:defRPr/>
            </a:lvl1pPr>
          </a:lstStyle>
          <a:p>
            <a:pPr>
              <a:defRPr/>
            </a:pPr>
            <a:fld id="{0EA1583C-9B44-4661-AB56-29BBAE3E2A28}" type="slidenum">
              <a:rPr lang="nl-NL" altLang="nl-NL"/>
              <a:pPr>
                <a:defRPr/>
              </a:pPr>
              <a:t>‹nr.›</a:t>
            </a:fld>
            <a:endParaRPr lang="nl-NL" altLang="nl-NL"/>
          </a:p>
        </p:txBody>
      </p:sp>
    </p:spTree>
    <p:extLst>
      <p:ext uri="{BB962C8B-B14F-4D97-AF65-F5344CB8AC3E}">
        <p14:creationId xmlns:p14="http://schemas.microsoft.com/office/powerpoint/2010/main" val="273229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64D06723-B688-2731-A182-95D23163D065}"/>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338F6CA7-3B36-627D-A60E-0890C019AE2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D6E07EF8-8677-9BA0-2318-BE82615C5106}"/>
              </a:ext>
            </a:extLst>
          </p:cNvPr>
          <p:cNvSpPr>
            <a:spLocks noGrp="1" noChangeArrowheads="1"/>
          </p:cNvSpPr>
          <p:nvPr>
            <p:ph type="sldNum" sz="quarter" idx="12"/>
          </p:nvPr>
        </p:nvSpPr>
        <p:spPr>
          <a:ln/>
        </p:spPr>
        <p:txBody>
          <a:bodyPr/>
          <a:lstStyle>
            <a:lvl1pPr>
              <a:defRPr/>
            </a:lvl1pPr>
          </a:lstStyle>
          <a:p>
            <a:pPr>
              <a:defRPr/>
            </a:pPr>
            <a:fld id="{D9E6CA4D-1280-40D1-AAA5-EB527E513463}" type="slidenum">
              <a:rPr lang="nl-NL" altLang="nl-NL"/>
              <a:pPr>
                <a:defRPr/>
              </a:pPr>
              <a:t>‹nr.›</a:t>
            </a:fld>
            <a:endParaRPr lang="nl-NL" altLang="nl-NL"/>
          </a:p>
        </p:txBody>
      </p:sp>
    </p:spTree>
    <p:extLst>
      <p:ext uri="{BB962C8B-B14F-4D97-AF65-F5344CB8AC3E}">
        <p14:creationId xmlns:p14="http://schemas.microsoft.com/office/powerpoint/2010/main" val="139442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33B486-4FE7-9AF7-17C8-07C67C51E585}"/>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76D78A12-F2A8-F02A-4D46-F86A577C7A0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10A5B463-271E-F8A8-6330-3271218FA9AB}"/>
              </a:ext>
            </a:extLst>
          </p:cNvPr>
          <p:cNvSpPr>
            <a:spLocks noGrp="1" noChangeArrowheads="1"/>
          </p:cNvSpPr>
          <p:nvPr>
            <p:ph type="sldNum" sz="quarter" idx="12"/>
          </p:nvPr>
        </p:nvSpPr>
        <p:spPr>
          <a:ln/>
        </p:spPr>
        <p:txBody>
          <a:bodyPr/>
          <a:lstStyle>
            <a:lvl1pPr>
              <a:defRPr/>
            </a:lvl1pPr>
          </a:lstStyle>
          <a:p>
            <a:pPr>
              <a:defRPr/>
            </a:pPr>
            <a:fld id="{5D66D719-7B62-40F3-8921-BB72E9DD1AE5}" type="slidenum">
              <a:rPr lang="nl-NL" altLang="nl-NL"/>
              <a:pPr>
                <a:defRPr/>
              </a:pPr>
              <a:t>‹nr.›</a:t>
            </a:fld>
            <a:endParaRPr lang="nl-NL" altLang="nl-NL"/>
          </a:p>
        </p:txBody>
      </p:sp>
    </p:spTree>
    <p:extLst>
      <p:ext uri="{BB962C8B-B14F-4D97-AF65-F5344CB8AC3E}">
        <p14:creationId xmlns:p14="http://schemas.microsoft.com/office/powerpoint/2010/main" val="272019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C51EF0A2-DC87-A092-731D-697851AF4E8A}"/>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947B045D-F0F9-428F-DF15-CBDCD15432C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ACE4C22-B2C4-89A9-446D-6C5DC8163D0E}"/>
              </a:ext>
            </a:extLst>
          </p:cNvPr>
          <p:cNvSpPr>
            <a:spLocks noGrp="1" noChangeArrowheads="1"/>
          </p:cNvSpPr>
          <p:nvPr>
            <p:ph type="sldNum" sz="quarter" idx="12"/>
          </p:nvPr>
        </p:nvSpPr>
        <p:spPr>
          <a:ln/>
        </p:spPr>
        <p:txBody>
          <a:bodyPr/>
          <a:lstStyle>
            <a:lvl1pPr>
              <a:defRPr/>
            </a:lvl1pPr>
          </a:lstStyle>
          <a:p>
            <a:pPr>
              <a:defRPr/>
            </a:pPr>
            <a:fld id="{FD2E8339-0DCF-44C2-87E1-A4B9ADCE16E6}" type="slidenum">
              <a:rPr lang="nl-NL" altLang="nl-NL"/>
              <a:pPr>
                <a:defRPr/>
              </a:pPr>
              <a:t>‹nr.›</a:t>
            </a:fld>
            <a:endParaRPr lang="nl-NL" altLang="nl-NL"/>
          </a:p>
        </p:txBody>
      </p:sp>
    </p:spTree>
    <p:extLst>
      <p:ext uri="{BB962C8B-B14F-4D97-AF65-F5344CB8AC3E}">
        <p14:creationId xmlns:p14="http://schemas.microsoft.com/office/powerpoint/2010/main" val="390790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8CD120BA-9720-8F67-A395-57B9C68C0658}"/>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838D11C3-3B3E-2929-2573-639E51A4BF1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CDA45D4C-2FEC-2846-50F4-BCA2AF8047C9}"/>
              </a:ext>
            </a:extLst>
          </p:cNvPr>
          <p:cNvSpPr>
            <a:spLocks noGrp="1" noChangeArrowheads="1"/>
          </p:cNvSpPr>
          <p:nvPr>
            <p:ph type="sldNum" sz="quarter" idx="12"/>
          </p:nvPr>
        </p:nvSpPr>
        <p:spPr>
          <a:ln/>
        </p:spPr>
        <p:txBody>
          <a:bodyPr/>
          <a:lstStyle>
            <a:lvl1pPr>
              <a:defRPr/>
            </a:lvl1pPr>
          </a:lstStyle>
          <a:p>
            <a:pPr>
              <a:defRPr/>
            </a:pPr>
            <a:fld id="{89C4613D-348C-418F-9976-D1165E2ABDC4}" type="slidenum">
              <a:rPr lang="nl-NL" altLang="nl-NL"/>
              <a:pPr>
                <a:defRPr/>
              </a:pPr>
              <a:t>‹nr.›</a:t>
            </a:fld>
            <a:endParaRPr lang="nl-NL" altLang="nl-NL"/>
          </a:p>
        </p:txBody>
      </p:sp>
    </p:spTree>
    <p:extLst>
      <p:ext uri="{BB962C8B-B14F-4D97-AF65-F5344CB8AC3E}">
        <p14:creationId xmlns:p14="http://schemas.microsoft.com/office/powerpoint/2010/main" val="390796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ECF973-8919-3F5B-71BA-2EF25F6AC71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a:extLst>
              <a:ext uri="{FF2B5EF4-FFF2-40B4-BE49-F238E27FC236}">
                <a16:creationId xmlns:a16="http://schemas.microsoft.com/office/drawing/2014/main" id="{9879E99D-0AAE-6306-987F-8EB4B84AF4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77FC5F2A-1FD5-EEA2-34A9-CEEB90DE5A29}"/>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nl-NL"/>
          </a:p>
        </p:txBody>
      </p:sp>
      <p:sp>
        <p:nvSpPr>
          <p:cNvPr id="1029" name="Rectangle 5">
            <a:extLst>
              <a:ext uri="{FF2B5EF4-FFF2-40B4-BE49-F238E27FC236}">
                <a16:creationId xmlns:a16="http://schemas.microsoft.com/office/drawing/2014/main" id="{39827230-42D2-2204-A664-DE820122C2A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nl-NL"/>
          </a:p>
        </p:txBody>
      </p:sp>
      <p:sp>
        <p:nvSpPr>
          <p:cNvPr id="1030" name="Rectangle 6">
            <a:extLst>
              <a:ext uri="{FF2B5EF4-FFF2-40B4-BE49-F238E27FC236}">
                <a16:creationId xmlns:a16="http://schemas.microsoft.com/office/drawing/2014/main" id="{91A966FA-B4AF-7853-D200-58B2AD9D9606}"/>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491E155-5D0E-4CBB-A5FF-DCA07367724A}"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istelvlinder-culemborg.n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B26A40E-4E6C-63B0-1BDD-DEA03C634A95}"/>
              </a:ext>
            </a:extLst>
          </p:cNvPr>
          <p:cNvSpPr>
            <a:spLocks noGrp="1" noChangeArrowheads="1"/>
          </p:cNvSpPr>
          <p:nvPr>
            <p:ph type="ctrTitle"/>
          </p:nvPr>
        </p:nvSpPr>
        <p:spPr>
          <a:xfrm>
            <a:off x="720725" y="4822825"/>
            <a:ext cx="7772400" cy="1670050"/>
          </a:xfrm>
        </p:spPr>
        <p:txBody>
          <a:bodyPr/>
          <a:lstStyle/>
          <a:p>
            <a:pPr eaLnBrk="1" hangingPunct="1"/>
            <a:r>
              <a:rPr lang="nl-NL" altLang="nl-NL" sz="3200"/>
              <a:t>Informatie groepsavond 1&amp;2 </a:t>
            </a:r>
            <a:br>
              <a:rPr lang="nl-NL" altLang="nl-NL" sz="3200"/>
            </a:br>
            <a:r>
              <a:rPr lang="nl-NL" altLang="nl-NL" sz="3200"/>
              <a:t>‘de diamantflappers &amp; de regenboogwappers’</a:t>
            </a:r>
          </a:p>
        </p:txBody>
      </p:sp>
      <p:sp>
        <p:nvSpPr>
          <p:cNvPr id="2051" name="Rectangle 6">
            <a:extLst>
              <a:ext uri="{FF2B5EF4-FFF2-40B4-BE49-F238E27FC236}">
                <a16:creationId xmlns:a16="http://schemas.microsoft.com/office/drawing/2014/main" id="{1461AC0A-C1BA-5FED-59F6-85F1680DF3BA}"/>
              </a:ext>
            </a:extLst>
          </p:cNvPr>
          <p:cNvSpPr>
            <a:spLocks noChangeArrowheads="1"/>
          </p:cNvSpPr>
          <p:nvPr/>
        </p:nvSpPr>
        <p:spPr bwMode="auto">
          <a:xfrm>
            <a:off x="2832100" y="230346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pic>
        <p:nvPicPr>
          <p:cNvPr id="2052" name="Picture 5" descr="http://www.distelvlinder-culemborg.nl/cms/images/stories/distelvlinder_gebouw.jpg">
            <a:extLst>
              <a:ext uri="{FF2B5EF4-FFF2-40B4-BE49-F238E27FC236}">
                <a16:creationId xmlns:a16="http://schemas.microsoft.com/office/drawing/2014/main" id="{CC3F3B78-6ECD-8313-0951-C2E5BDAC0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2584450"/>
            <a:ext cx="3429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4" y="311965"/>
            <a:ext cx="89916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3B7BE3-879E-D733-0137-CA6E3AF9067B}"/>
              </a:ext>
            </a:extLst>
          </p:cNvPr>
          <p:cNvSpPr>
            <a:spLocks noGrp="1" noChangeArrowheads="1"/>
          </p:cNvSpPr>
          <p:nvPr>
            <p:ph type="title"/>
          </p:nvPr>
        </p:nvSpPr>
        <p:spPr>
          <a:xfrm>
            <a:off x="685800" y="609600"/>
            <a:ext cx="7772400" cy="1143000"/>
          </a:xfrm>
        </p:spPr>
        <p:txBody>
          <a:bodyPr wrap="square" anchor="ctr">
            <a:normAutofit/>
          </a:bodyPr>
          <a:lstStyle/>
          <a:p>
            <a:pPr eaLnBrk="1" hangingPunct="1"/>
            <a:r>
              <a:rPr lang="nl-NL" altLang="nl-NL" dirty="0"/>
              <a:t>Auditieve taalontwikkeling</a:t>
            </a:r>
          </a:p>
        </p:txBody>
      </p:sp>
      <p:pic>
        <p:nvPicPr>
          <p:cNvPr id="8196" name="Picture 5">
            <a:extLst>
              <a:ext uri="{FF2B5EF4-FFF2-40B4-BE49-F238E27FC236}">
                <a16:creationId xmlns:a16="http://schemas.microsoft.com/office/drawing/2014/main" id="{1A1760DA-ECAC-6385-EBDD-4B822DABA9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685800" y="1981200"/>
            <a:ext cx="3810000" cy="254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3F176C4F-203A-3E16-FB0D-5E24D2CE99D5}"/>
              </a:ext>
            </a:extLst>
          </p:cNvPr>
          <p:cNvSpPr>
            <a:spLocks noGrp="1" noChangeArrowheads="1"/>
          </p:cNvSpPr>
          <p:nvPr>
            <p:ph sz="half" idx="2"/>
          </p:nvPr>
        </p:nvSpPr>
        <p:spPr>
          <a:xfrm>
            <a:off x="4648200" y="1981200"/>
            <a:ext cx="3810000" cy="4114800"/>
          </a:xfrm>
        </p:spPr>
        <p:txBody>
          <a:bodyPr wrap="square" anchor="t">
            <a:normAutofit/>
          </a:bodyPr>
          <a:lstStyle/>
          <a:p>
            <a:pPr algn="r" eaLnBrk="1" hangingPunct="1">
              <a:buFontTx/>
              <a:buNone/>
            </a:pPr>
            <a:r>
              <a:rPr lang="en-US" altLang="nl-NL" dirty="0" err="1"/>
              <a:t>Auditieve</a:t>
            </a:r>
            <a:r>
              <a:rPr lang="en-US" altLang="nl-NL" dirty="0"/>
              <a:t> </a:t>
            </a:r>
            <a:r>
              <a:rPr lang="en-US" altLang="nl-NL" dirty="0" err="1"/>
              <a:t>discriminatie</a:t>
            </a:r>
            <a:endParaRPr lang="en-US" altLang="nl-NL" dirty="0"/>
          </a:p>
          <a:p>
            <a:pPr algn="r" eaLnBrk="1" hangingPunct="1">
              <a:buFontTx/>
              <a:buNone/>
            </a:pPr>
            <a:r>
              <a:rPr lang="en-US" altLang="nl-NL" dirty="0" err="1"/>
              <a:t>Auditief</a:t>
            </a:r>
            <a:r>
              <a:rPr lang="en-US" altLang="nl-NL" dirty="0"/>
              <a:t> </a:t>
            </a:r>
            <a:r>
              <a:rPr lang="en-US" altLang="nl-NL" dirty="0" err="1"/>
              <a:t>geheugen</a:t>
            </a:r>
            <a:endParaRPr lang="en-US" altLang="nl-NL" dirty="0"/>
          </a:p>
          <a:p>
            <a:pPr algn="r" eaLnBrk="1" hangingPunct="1">
              <a:buFontTx/>
              <a:buNone/>
            </a:pPr>
            <a:r>
              <a:rPr lang="en-US" altLang="nl-NL" dirty="0" err="1"/>
              <a:t>Auditieve</a:t>
            </a:r>
            <a:r>
              <a:rPr lang="en-US" altLang="nl-NL" dirty="0"/>
              <a:t> </a:t>
            </a:r>
            <a:r>
              <a:rPr lang="en-US" altLang="nl-NL" dirty="0" err="1"/>
              <a:t>analyse</a:t>
            </a:r>
            <a:endParaRPr lang="en-US" altLang="nl-NL" dirty="0"/>
          </a:p>
          <a:p>
            <a:pPr algn="r" eaLnBrk="1" hangingPunct="1">
              <a:buFontTx/>
              <a:buNone/>
            </a:pPr>
            <a:r>
              <a:rPr lang="en-US" altLang="nl-NL" dirty="0" err="1"/>
              <a:t>Taalbegrip</a:t>
            </a:r>
            <a:endParaRPr lang="en-US" altLang="nl-NL" dirty="0"/>
          </a:p>
        </p:txBody>
      </p:sp>
      <p:pic>
        <p:nvPicPr>
          <p:cNvPr id="3" name="Afbeelding 2" descr="Afbeelding met kaart&#10;&#10;Automatisch gegenereerde beschrijving">
            <a:extLst>
              <a:ext uri="{FF2B5EF4-FFF2-40B4-BE49-F238E27FC236}">
                <a16:creationId xmlns:a16="http://schemas.microsoft.com/office/drawing/2014/main" id="{F007D706-7308-4F67-B3B8-367C319DB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162" y="4149080"/>
            <a:ext cx="1824038" cy="2381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9C902F5-F86A-A7B9-D469-06314A8AD350}"/>
              </a:ext>
            </a:extLst>
          </p:cNvPr>
          <p:cNvSpPr>
            <a:spLocks noGrp="1" noChangeArrowheads="1"/>
          </p:cNvSpPr>
          <p:nvPr>
            <p:ph type="title"/>
          </p:nvPr>
        </p:nvSpPr>
        <p:spPr>
          <a:xfrm>
            <a:off x="2987824" y="150063"/>
            <a:ext cx="4013927" cy="1143000"/>
          </a:xfrm>
        </p:spPr>
        <p:txBody>
          <a:bodyPr/>
          <a:lstStyle/>
          <a:p>
            <a:pPr eaLnBrk="1" hangingPunct="1"/>
            <a:r>
              <a:rPr lang="nl-NL" altLang="nl-NL" dirty="0"/>
              <a:t>Beginnende geletterdheid</a:t>
            </a:r>
          </a:p>
        </p:txBody>
      </p:sp>
      <p:sp>
        <p:nvSpPr>
          <p:cNvPr id="9219" name="Rectangle 3">
            <a:extLst>
              <a:ext uri="{FF2B5EF4-FFF2-40B4-BE49-F238E27FC236}">
                <a16:creationId xmlns:a16="http://schemas.microsoft.com/office/drawing/2014/main" id="{2DABC7C6-D696-A132-2F93-E5B8871AB2F8}"/>
              </a:ext>
            </a:extLst>
          </p:cNvPr>
          <p:cNvSpPr>
            <a:spLocks noGrp="1" noChangeArrowheads="1"/>
          </p:cNvSpPr>
          <p:nvPr>
            <p:ph type="body" sz="half" idx="1"/>
          </p:nvPr>
        </p:nvSpPr>
        <p:spPr>
          <a:xfrm>
            <a:off x="232425" y="3073646"/>
            <a:ext cx="8569325" cy="710707"/>
          </a:xfrm>
        </p:spPr>
        <p:txBody>
          <a:bodyPr/>
          <a:lstStyle/>
          <a:p>
            <a:pPr marL="342900" lvl="0" indent="-342900">
              <a:lnSpc>
                <a:spcPct val="115000"/>
              </a:lnSpc>
              <a:spcAft>
                <a:spcPts val="1000"/>
              </a:spcAft>
              <a:buFont typeface="Symbol" panose="05050102010706020507" pitchFamily="18" charset="2"/>
              <a:buChar char=""/>
            </a:pP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wekelijks aanbieden, verwerken</a:t>
            </a:r>
            <a:r>
              <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en opzoeken van afbeeldingen  van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een letter</a:t>
            </a:r>
            <a:r>
              <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volgens de opbouw van Bouw!</a:t>
            </a:r>
          </a:p>
          <a:p>
            <a:pPr marL="0" indent="0" eaLnBrk="1" hangingPunct="1">
              <a:lnSpc>
                <a:spcPct val="90000"/>
              </a:lnSpc>
              <a:buFontTx/>
              <a:buNone/>
            </a:pPr>
            <a:endParaRPr lang="nl-NL" altLang="nl-NL" sz="2400" dirty="0"/>
          </a:p>
        </p:txBody>
      </p:sp>
      <p:pic>
        <p:nvPicPr>
          <p:cNvPr id="9220" name="Picture 6">
            <a:extLst>
              <a:ext uri="{FF2B5EF4-FFF2-40B4-BE49-F238E27FC236}">
                <a16:creationId xmlns:a16="http://schemas.microsoft.com/office/drawing/2014/main" id="{48A96903-70A4-E614-3313-581F037AA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1385" y="123983"/>
            <a:ext cx="2063651" cy="29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kstvak 1">
            <a:extLst>
              <a:ext uri="{FF2B5EF4-FFF2-40B4-BE49-F238E27FC236}">
                <a16:creationId xmlns:a16="http://schemas.microsoft.com/office/drawing/2014/main" id="{00A12BA4-29FA-EDF9-A246-2173F4270C4F}"/>
              </a:ext>
            </a:extLst>
          </p:cNvPr>
          <p:cNvSpPr txBox="1">
            <a:spLocks noChangeArrowheads="1"/>
          </p:cNvSpPr>
          <p:nvPr/>
        </p:nvSpPr>
        <p:spPr bwMode="auto">
          <a:xfrm>
            <a:off x="245183" y="4089052"/>
            <a:ext cx="8569325" cy="71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wekelijks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doorsturen van een zoekprent</a:t>
            </a:r>
            <a:r>
              <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latin typeface="Calibri" panose="020F0502020204030204" pitchFamily="34" charset="0"/>
                <a:ea typeface="Calibri" panose="020F0502020204030204" pitchFamily="34" charset="0"/>
                <a:cs typeface="Times New Roman" panose="02020603050405020304" pitchFamily="18" charset="0"/>
              </a:rPr>
              <a:t>van</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betreffende letter naar ouders via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Parro</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22" name="Tekstvak 2">
            <a:extLst>
              <a:ext uri="{FF2B5EF4-FFF2-40B4-BE49-F238E27FC236}">
                <a16:creationId xmlns:a16="http://schemas.microsoft.com/office/drawing/2014/main" id="{0F100AA4-1000-30E1-7F02-D591D7CCC068}"/>
              </a:ext>
            </a:extLst>
          </p:cNvPr>
          <p:cNvSpPr txBox="1">
            <a:spLocks noChangeArrowheads="1"/>
          </p:cNvSpPr>
          <p:nvPr/>
        </p:nvSpPr>
        <p:spPr bwMode="auto">
          <a:xfrm>
            <a:off x="246770" y="5055671"/>
            <a:ext cx="8567738" cy="71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lvl="0" indent="-342900">
              <a:lnSpc>
                <a:spcPct val="115000"/>
              </a:lnSpc>
              <a:spcAft>
                <a:spcPts val="1000"/>
              </a:spcAft>
              <a:buFont typeface="Symbol" panose="05050102010706020507" pitchFamily="18" charset="2"/>
              <a:buChar char=""/>
            </a:pP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Protocol dyslexie</a:t>
            </a:r>
            <a:r>
              <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 Midden groep 2 kan in overleg met ouders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uur per week: Bouw lezen ( aan huis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vak 2">
            <a:extLst>
              <a:ext uri="{FF2B5EF4-FFF2-40B4-BE49-F238E27FC236}">
                <a16:creationId xmlns:a16="http://schemas.microsoft.com/office/drawing/2014/main" id="{93DF0B00-6EA5-4A2F-99EB-077FD15072B2}"/>
              </a:ext>
            </a:extLst>
          </p:cNvPr>
          <p:cNvSpPr txBox="1">
            <a:spLocks noChangeArrowheads="1"/>
          </p:cNvSpPr>
          <p:nvPr/>
        </p:nvSpPr>
        <p:spPr bwMode="auto">
          <a:xfrm>
            <a:off x="467544" y="6106842"/>
            <a:ext cx="856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organiseren van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boekenkringen</a:t>
            </a:r>
            <a:r>
              <a:rPr lang="nl-N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met kleuters. </a:t>
            </a:r>
            <a:endParaRPr lang="nl-NL" altLang="nl-N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F3886-E1DD-41AF-9F3D-B882195EB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41563"/>
            <a:ext cx="2359026" cy="3394076"/>
          </a:xfrm>
          <a:prstGeom prst="rect">
            <a:avLst/>
          </a:prstGeom>
        </p:spPr>
      </p:pic>
      <p:pic>
        <p:nvPicPr>
          <p:cNvPr id="11" name="Afbeelding 10" descr="Afbeelding met kantoorartikelen&#10;&#10;Automatisch gegenereerde beschrijving">
            <a:extLst>
              <a:ext uri="{FF2B5EF4-FFF2-40B4-BE49-F238E27FC236}">
                <a16:creationId xmlns:a16="http://schemas.microsoft.com/office/drawing/2014/main" id="{AD8C9F88-692F-424F-93B8-0F1A1A3FB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263" y="2341563"/>
            <a:ext cx="2782888" cy="1831975"/>
          </a:xfrm>
          <a:prstGeom prst="rect">
            <a:avLst/>
          </a:prstGeom>
        </p:spPr>
      </p:pic>
      <p:pic>
        <p:nvPicPr>
          <p:cNvPr id="7" name="Afbeelding 6" descr="Afbeelding met persoon, grond, gereedschap, hand&#10;&#10;Automatisch gegenereerde beschrijving">
            <a:extLst>
              <a:ext uri="{FF2B5EF4-FFF2-40B4-BE49-F238E27FC236}">
                <a16:creationId xmlns:a16="http://schemas.microsoft.com/office/drawing/2014/main" id="{FA0809D7-4A4A-47B2-937A-6B642DB3D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63" y="4243388"/>
            <a:ext cx="2782888" cy="1492250"/>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694A7667-AC36-40FB-BAB7-BF26B7B5E9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88" y="2341563"/>
            <a:ext cx="2487613" cy="3394075"/>
          </a:xfrm>
          <a:prstGeom prst="rect">
            <a:avLst/>
          </a:prstGeom>
        </p:spPr>
      </p:pic>
      <p:sp>
        <p:nvSpPr>
          <p:cNvPr id="10242" name="Rectangle 2">
            <a:extLst>
              <a:ext uri="{FF2B5EF4-FFF2-40B4-BE49-F238E27FC236}">
                <a16:creationId xmlns:a16="http://schemas.microsoft.com/office/drawing/2014/main" id="{F9D0C9BC-2169-6DD3-B06E-B8D20A4CF5EA}"/>
              </a:ext>
            </a:extLst>
          </p:cNvPr>
          <p:cNvSpPr>
            <a:spLocks noGrp="1" noChangeArrowheads="1"/>
          </p:cNvSpPr>
          <p:nvPr>
            <p:ph type="title"/>
          </p:nvPr>
        </p:nvSpPr>
        <p:spPr>
          <a:xfrm>
            <a:off x="685800" y="609600"/>
            <a:ext cx="7772400" cy="1143000"/>
          </a:xfrm>
        </p:spPr>
        <p:txBody>
          <a:bodyPr wrap="square" anchor="ctr">
            <a:normAutofit/>
          </a:bodyPr>
          <a:lstStyle/>
          <a:p>
            <a:pPr eaLnBrk="1" hangingPunct="1"/>
            <a:r>
              <a:rPr lang="nl-NL" altLang="nl-NL" dirty="0"/>
              <a:t>Voorbeelden van verwerking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8B48C6E-5445-4A68-A623-0EB54720B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5" y="116632"/>
            <a:ext cx="8637275" cy="5761062"/>
          </a:xfrm>
          <a:prstGeom prst="rect">
            <a:avLst/>
          </a:prstGeom>
        </p:spPr>
      </p:pic>
      <p:sp>
        <p:nvSpPr>
          <p:cNvPr id="11266" name="Rectangle 2">
            <a:extLst>
              <a:ext uri="{FF2B5EF4-FFF2-40B4-BE49-F238E27FC236}">
                <a16:creationId xmlns:a16="http://schemas.microsoft.com/office/drawing/2014/main" id="{932764DC-CFF9-4B7A-34C1-3F4A42BAD0FE}"/>
              </a:ext>
            </a:extLst>
          </p:cNvPr>
          <p:cNvSpPr>
            <a:spLocks noGrp="1" noChangeArrowheads="1"/>
          </p:cNvSpPr>
          <p:nvPr>
            <p:ph type="title"/>
          </p:nvPr>
        </p:nvSpPr>
        <p:spPr>
          <a:xfrm>
            <a:off x="253362" y="5603046"/>
            <a:ext cx="8637275" cy="1143000"/>
          </a:xfrm>
        </p:spPr>
        <p:txBody>
          <a:bodyPr/>
          <a:lstStyle/>
          <a:p>
            <a:pPr algn="l" eaLnBrk="1" hangingPunct="1"/>
            <a:r>
              <a:rPr lang="nl-NL" altLang="nl-NL" dirty="0"/>
              <a:t>Laat het kind spelen en daag het uit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90FC673-7591-D962-DAF6-BE5D868385A3}"/>
              </a:ext>
            </a:extLst>
          </p:cNvPr>
          <p:cNvPicPr>
            <a:picLocks noChangeAspect="1"/>
          </p:cNvPicPr>
          <p:nvPr/>
        </p:nvPicPr>
        <p:blipFill>
          <a:blip r:embed="rId2"/>
          <a:stretch>
            <a:fillRect/>
          </a:stretch>
        </p:blipFill>
        <p:spPr>
          <a:xfrm>
            <a:off x="0" y="302491"/>
            <a:ext cx="9144000" cy="6253018"/>
          </a:xfrm>
          <a:prstGeom prst="rect">
            <a:avLst/>
          </a:prstGeom>
        </p:spPr>
      </p:pic>
    </p:spTree>
    <p:extLst>
      <p:ext uri="{BB962C8B-B14F-4D97-AF65-F5344CB8AC3E}">
        <p14:creationId xmlns:p14="http://schemas.microsoft.com/office/powerpoint/2010/main" val="68150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48C79C4-D345-62A2-3BAF-56379CF82A5E}"/>
              </a:ext>
            </a:extLst>
          </p:cNvPr>
          <p:cNvPicPr>
            <a:picLocks noChangeAspect="1"/>
          </p:cNvPicPr>
          <p:nvPr/>
        </p:nvPicPr>
        <p:blipFill>
          <a:blip r:embed="rId2"/>
          <a:stretch>
            <a:fillRect/>
          </a:stretch>
        </p:blipFill>
        <p:spPr>
          <a:xfrm>
            <a:off x="0" y="239661"/>
            <a:ext cx="9144000" cy="6378677"/>
          </a:xfrm>
          <a:prstGeom prst="rect">
            <a:avLst/>
          </a:prstGeom>
        </p:spPr>
      </p:pic>
    </p:spTree>
    <p:extLst>
      <p:ext uri="{BB962C8B-B14F-4D97-AF65-F5344CB8AC3E}">
        <p14:creationId xmlns:p14="http://schemas.microsoft.com/office/powerpoint/2010/main" val="277324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7823252-4027-6D33-05D1-27F5AC63CBB5}"/>
              </a:ext>
            </a:extLst>
          </p:cNvPr>
          <p:cNvPicPr>
            <a:picLocks noChangeAspect="1"/>
          </p:cNvPicPr>
          <p:nvPr/>
        </p:nvPicPr>
        <p:blipFill>
          <a:blip r:embed="rId2"/>
          <a:stretch>
            <a:fillRect/>
          </a:stretch>
        </p:blipFill>
        <p:spPr>
          <a:xfrm>
            <a:off x="0" y="532482"/>
            <a:ext cx="9144000" cy="5793036"/>
          </a:xfrm>
          <a:prstGeom prst="rect">
            <a:avLst/>
          </a:prstGeom>
        </p:spPr>
      </p:pic>
    </p:spTree>
    <p:extLst>
      <p:ext uri="{BB962C8B-B14F-4D97-AF65-F5344CB8AC3E}">
        <p14:creationId xmlns:p14="http://schemas.microsoft.com/office/powerpoint/2010/main" val="395220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013629A-B83B-AAFF-43BA-38A5D2D222C5}"/>
              </a:ext>
            </a:extLst>
          </p:cNvPr>
          <p:cNvPicPr>
            <a:picLocks noChangeAspect="1"/>
          </p:cNvPicPr>
          <p:nvPr/>
        </p:nvPicPr>
        <p:blipFill>
          <a:blip r:embed="rId2"/>
          <a:stretch>
            <a:fillRect/>
          </a:stretch>
        </p:blipFill>
        <p:spPr>
          <a:xfrm>
            <a:off x="0" y="262705"/>
            <a:ext cx="9144000" cy="6332589"/>
          </a:xfrm>
          <a:prstGeom prst="rect">
            <a:avLst/>
          </a:prstGeom>
        </p:spPr>
      </p:pic>
    </p:spTree>
    <p:extLst>
      <p:ext uri="{BB962C8B-B14F-4D97-AF65-F5344CB8AC3E}">
        <p14:creationId xmlns:p14="http://schemas.microsoft.com/office/powerpoint/2010/main" val="253835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5824CAB-ED17-8112-08B7-F49599B04C6F}"/>
              </a:ext>
            </a:extLst>
          </p:cNvPr>
          <p:cNvPicPr>
            <a:picLocks noChangeAspect="1"/>
          </p:cNvPicPr>
          <p:nvPr/>
        </p:nvPicPr>
        <p:blipFill>
          <a:blip r:embed="rId2"/>
          <a:stretch>
            <a:fillRect/>
          </a:stretch>
        </p:blipFill>
        <p:spPr>
          <a:xfrm>
            <a:off x="0" y="280838"/>
            <a:ext cx="9144000" cy="6296324"/>
          </a:xfrm>
          <a:prstGeom prst="rect">
            <a:avLst/>
          </a:prstGeom>
        </p:spPr>
      </p:pic>
    </p:spTree>
    <p:extLst>
      <p:ext uri="{BB962C8B-B14F-4D97-AF65-F5344CB8AC3E}">
        <p14:creationId xmlns:p14="http://schemas.microsoft.com/office/powerpoint/2010/main" val="66159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0C02321-B2F4-9F24-3C6A-E945C8D62575}"/>
              </a:ext>
            </a:extLst>
          </p:cNvPr>
          <p:cNvPicPr>
            <a:picLocks noChangeAspect="1"/>
          </p:cNvPicPr>
          <p:nvPr/>
        </p:nvPicPr>
        <p:blipFill>
          <a:blip r:embed="rId2"/>
          <a:stretch>
            <a:fillRect/>
          </a:stretch>
        </p:blipFill>
        <p:spPr>
          <a:xfrm>
            <a:off x="0" y="291805"/>
            <a:ext cx="9144000" cy="6274390"/>
          </a:xfrm>
          <a:prstGeom prst="rect">
            <a:avLst/>
          </a:prstGeom>
        </p:spPr>
      </p:pic>
    </p:spTree>
    <p:extLst>
      <p:ext uri="{BB962C8B-B14F-4D97-AF65-F5344CB8AC3E}">
        <p14:creationId xmlns:p14="http://schemas.microsoft.com/office/powerpoint/2010/main" val="341451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B26A40E-4E6C-63B0-1BDD-DEA03C634A95}"/>
              </a:ext>
            </a:extLst>
          </p:cNvPr>
          <p:cNvSpPr>
            <a:spLocks noGrp="1" noChangeArrowheads="1"/>
          </p:cNvSpPr>
          <p:nvPr>
            <p:ph type="ctrTitle"/>
          </p:nvPr>
        </p:nvSpPr>
        <p:spPr>
          <a:xfrm>
            <a:off x="539552" y="3789040"/>
            <a:ext cx="7772400" cy="1670050"/>
          </a:xfrm>
        </p:spPr>
        <p:txBody>
          <a:bodyPr/>
          <a:lstStyle/>
          <a:p>
            <a:pPr eaLnBrk="1" hangingPunct="1"/>
            <a:r>
              <a:rPr lang="nl-NL" altLang="nl-NL" sz="2400" dirty="0"/>
              <a:t>Informatie website; </a:t>
            </a:r>
            <a:r>
              <a:rPr lang="nl-NL" altLang="nl-NL" sz="2400" dirty="0">
                <a:hlinkClick r:id="rId2"/>
              </a:rPr>
              <a:t>www.distelvlinder-culemborg.nl</a:t>
            </a:r>
            <a:r>
              <a:rPr lang="nl-NL" altLang="nl-NL" sz="2400" dirty="0"/>
              <a:t> </a:t>
            </a:r>
            <a:br>
              <a:rPr lang="nl-NL" altLang="nl-NL" sz="2400" dirty="0"/>
            </a:br>
            <a:r>
              <a:rPr lang="nl-NL" altLang="nl-NL" sz="2400" dirty="0"/>
              <a:t>INFORMATIE =&gt; Interne Documenten;</a:t>
            </a:r>
            <a:br>
              <a:rPr lang="nl-NL" altLang="nl-NL" sz="2400" dirty="0"/>
            </a:br>
            <a:r>
              <a:rPr lang="nl-NL" altLang="nl-NL" sz="1400" dirty="0">
                <a:solidFill>
                  <a:srgbClr val="FF6600"/>
                </a:solidFill>
              </a:rPr>
              <a:t>Passwoord terug te vinden in Nieuwsbrief ‘Aftrap 2023 2024’ of te vragen bij groepsleerkracht</a:t>
            </a:r>
          </a:p>
        </p:txBody>
      </p:sp>
      <p:sp>
        <p:nvSpPr>
          <p:cNvPr id="2051" name="Rectangle 6">
            <a:extLst>
              <a:ext uri="{FF2B5EF4-FFF2-40B4-BE49-F238E27FC236}">
                <a16:creationId xmlns:a16="http://schemas.microsoft.com/office/drawing/2014/main" id="{1461AC0A-C1BA-5FED-59F6-85F1680DF3BA}"/>
              </a:ext>
            </a:extLst>
          </p:cNvPr>
          <p:cNvSpPr>
            <a:spLocks noChangeArrowheads="1"/>
          </p:cNvSpPr>
          <p:nvPr/>
        </p:nvSpPr>
        <p:spPr bwMode="auto">
          <a:xfrm>
            <a:off x="2832100" y="230346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pic>
        <p:nvPicPr>
          <p:cNvPr id="2052" name="Picture 5" descr="http://www.distelvlinder-culemborg.nl/cms/images/stories/distelvlinder_gebouw.jpg">
            <a:extLst>
              <a:ext uri="{FF2B5EF4-FFF2-40B4-BE49-F238E27FC236}">
                <a16:creationId xmlns:a16="http://schemas.microsoft.com/office/drawing/2014/main" id="{CC3F3B78-6ECD-8313-0951-C2E5BDAC0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1714499"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 y="311965"/>
            <a:ext cx="89916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54CAA45-0B0B-A3CE-7115-7A8B367EB446}"/>
              </a:ext>
            </a:extLst>
          </p:cNvPr>
          <p:cNvPicPr>
            <a:picLocks noChangeAspect="1"/>
          </p:cNvPicPr>
          <p:nvPr/>
        </p:nvPicPr>
        <p:blipFill>
          <a:blip r:embed="rId2"/>
          <a:stretch>
            <a:fillRect/>
          </a:stretch>
        </p:blipFill>
        <p:spPr>
          <a:xfrm>
            <a:off x="323528" y="261020"/>
            <a:ext cx="3343275" cy="647700"/>
          </a:xfrm>
          <a:prstGeom prst="rect">
            <a:avLst/>
          </a:prstGeom>
        </p:spPr>
      </p:pic>
      <p:pic>
        <p:nvPicPr>
          <p:cNvPr id="6" name="Afbeelding 5">
            <a:extLst>
              <a:ext uri="{FF2B5EF4-FFF2-40B4-BE49-F238E27FC236}">
                <a16:creationId xmlns:a16="http://schemas.microsoft.com/office/drawing/2014/main" id="{D7EE0BF6-B59A-12CD-6FF2-D4338241ECE0}"/>
              </a:ext>
            </a:extLst>
          </p:cNvPr>
          <p:cNvPicPr>
            <a:picLocks noChangeAspect="1"/>
          </p:cNvPicPr>
          <p:nvPr/>
        </p:nvPicPr>
        <p:blipFill>
          <a:blip r:embed="rId3"/>
          <a:stretch>
            <a:fillRect/>
          </a:stretch>
        </p:blipFill>
        <p:spPr>
          <a:xfrm>
            <a:off x="323528" y="980728"/>
            <a:ext cx="7105650" cy="1371600"/>
          </a:xfrm>
          <a:prstGeom prst="rect">
            <a:avLst/>
          </a:prstGeom>
        </p:spPr>
      </p:pic>
      <p:pic>
        <p:nvPicPr>
          <p:cNvPr id="8" name="Afbeelding 7">
            <a:extLst>
              <a:ext uri="{FF2B5EF4-FFF2-40B4-BE49-F238E27FC236}">
                <a16:creationId xmlns:a16="http://schemas.microsoft.com/office/drawing/2014/main" id="{A860F9A8-84F2-CEFF-85C9-F6F9C96791E7}"/>
              </a:ext>
            </a:extLst>
          </p:cNvPr>
          <p:cNvPicPr>
            <a:picLocks noChangeAspect="1"/>
          </p:cNvPicPr>
          <p:nvPr/>
        </p:nvPicPr>
        <p:blipFill>
          <a:blip r:embed="rId4"/>
          <a:stretch>
            <a:fillRect/>
          </a:stretch>
        </p:blipFill>
        <p:spPr>
          <a:xfrm>
            <a:off x="251520" y="2564904"/>
            <a:ext cx="7105650" cy="40904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iku. een spinnijdig spel – EmJeePrivee">
            <a:extLst>
              <a:ext uri="{FF2B5EF4-FFF2-40B4-BE49-F238E27FC236}">
                <a16:creationId xmlns:a16="http://schemas.microsoft.com/office/drawing/2014/main" id="{DE4A7DE5-138B-766E-5DC5-AB8B74E0E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721"/>
            <a:ext cx="9144000" cy="476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85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5AF73F-1829-9EE7-18FA-8EE76D8C2E5B}"/>
              </a:ext>
            </a:extLst>
          </p:cNvPr>
          <p:cNvPicPr>
            <a:picLocks noChangeAspect="1"/>
          </p:cNvPicPr>
          <p:nvPr/>
        </p:nvPicPr>
        <p:blipFill>
          <a:blip r:embed="rId2"/>
          <a:stretch>
            <a:fillRect/>
          </a:stretch>
        </p:blipFill>
        <p:spPr>
          <a:xfrm>
            <a:off x="1892285" y="260648"/>
            <a:ext cx="4932040" cy="2325889"/>
          </a:xfrm>
          <a:prstGeom prst="rect">
            <a:avLst/>
          </a:prstGeom>
        </p:spPr>
      </p:pic>
      <p:pic>
        <p:nvPicPr>
          <p:cNvPr id="5" name="Afbeelding 4">
            <a:extLst>
              <a:ext uri="{FF2B5EF4-FFF2-40B4-BE49-F238E27FC236}">
                <a16:creationId xmlns:a16="http://schemas.microsoft.com/office/drawing/2014/main" id="{B4C99B5D-9833-4381-DCD9-C6F52F2552A8}"/>
              </a:ext>
            </a:extLst>
          </p:cNvPr>
          <p:cNvPicPr>
            <a:picLocks noChangeAspect="1"/>
          </p:cNvPicPr>
          <p:nvPr/>
        </p:nvPicPr>
        <p:blipFill>
          <a:blip r:embed="rId3"/>
          <a:stretch>
            <a:fillRect/>
          </a:stretch>
        </p:blipFill>
        <p:spPr>
          <a:xfrm>
            <a:off x="182457" y="2841878"/>
            <a:ext cx="2350470" cy="1658526"/>
          </a:xfrm>
          <a:prstGeom prst="rect">
            <a:avLst/>
          </a:prstGeom>
        </p:spPr>
      </p:pic>
      <p:pic>
        <p:nvPicPr>
          <p:cNvPr id="7" name="Afbeelding 6">
            <a:extLst>
              <a:ext uri="{FF2B5EF4-FFF2-40B4-BE49-F238E27FC236}">
                <a16:creationId xmlns:a16="http://schemas.microsoft.com/office/drawing/2014/main" id="{77248DC5-283B-F164-C976-9F29884B675A}"/>
              </a:ext>
            </a:extLst>
          </p:cNvPr>
          <p:cNvPicPr>
            <a:picLocks noChangeAspect="1"/>
          </p:cNvPicPr>
          <p:nvPr/>
        </p:nvPicPr>
        <p:blipFill>
          <a:blip r:embed="rId4"/>
          <a:stretch>
            <a:fillRect/>
          </a:stretch>
        </p:blipFill>
        <p:spPr>
          <a:xfrm>
            <a:off x="2915816" y="2841878"/>
            <a:ext cx="2596360" cy="1658526"/>
          </a:xfrm>
          <a:prstGeom prst="rect">
            <a:avLst/>
          </a:prstGeom>
        </p:spPr>
      </p:pic>
      <p:pic>
        <p:nvPicPr>
          <p:cNvPr id="9" name="Afbeelding 8">
            <a:extLst>
              <a:ext uri="{FF2B5EF4-FFF2-40B4-BE49-F238E27FC236}">
                <a16:creationId xmlns:a16="http://schemas.microsoft.com/office/drawing/2014/main" id="{AF5F9557-0F01-EE77-00BF-40962ED5579A}"/>
              </a:ext>
            </a:extLst>
          </p:cNvPr>
          <p:cNvPicPr>
            <a:picLocks noChangeAspect="1"/>
          </p:cNvPicPr>
          <p:nvPr/>
        </p:nvPicPr>
        <p:blipFill>
          <a:blip r:embed="rId5"/>
          <a:stretch>
            <a:fillRect/>
          </a:stretch>
        </p:blipFill>
        <p:spPr>
          <a:xfrm>
            <a:off x="6012160" y="2797240"/>
            <a:ext cx="2639061" cy="1658526"/>
          </a:xfrm>
          <a:prstGeom prst="rect">
            <a:avLst/>
          </a:prstGeom>
        </p:spPr>
      </p:pic>
      <p:pic>
        <p:nvPicPr>
          <p:cNvPr id="11" name="Afbeelding 10">
            <a:extLst>
              <a:ext uri="{FF2B5EF4-FFF2-40B4-BE49-F238E27FC236}">
                <a16:creationId xmlns:a16="http://schemas.microsoft.com/office/drawing/2014/main" id="{AA6AD154-8287-BDDF-B2FF-61CB823196BC}"/>
              </a:ext>
            </a:extLst>
          </p:cNvPr>
          <p:cNvPicPr>
            <a:picLocks noChangeAspect="1"/>
          </p:cNvPicPr>
          <p:nvPr/>
        </p:nvPicPr>
        <p:blipFill>
          <a:blip r:embed="rId6"/>
          <a:stretch>
            <a:fillRect/>
          </a:stretch>
        </p:blipFill>
        <p:spPr>
          <a:xfrm>
            <a:off x="539552" y="4653136"/>
            <a:ext cx="3347864" cy="2125882"/>
          </a:xfrm>
          <a:prstGeom prst="rect">
            <a:avLst/>
          </a:prstGeom>
        </p:spPr>
      </p:pic>
      <p:pic>
        <p:nvPicPr>
          <p:cNvPr id="13" name="Afbeelding 12">
            <a:extLst>
              <a:ext uri="{FF2B5EF4-FFF2-40B4-BE49-F238E27FC236}">
                <a16:creationId xmlns:a16="http://schemas.microsoft.com/office/drawing/2014/main" id="{56C69CB3-F50F-9542-3AA3-56EF14998EAC}"/>
              </a:ext>
            </a:extLst>
          </p:cNvPr>
          <p:cNvPicPr>
            <a:picLocks noChangeAspect="1"/>
          </p:cNvPicPr>
          <p:nvPr/>
        </p:nvPicPr>
        <p:blipFill>
          <a:blip r:embed="rId7"/>
          <a:stretch>
            <a:fillRect/>
          </a:stretch>
        </p:blipFill>
        <p:spPr>
          <a:xfrm>
            <a:off x="4358305" y="4653136"/>
            <a:ext cx="3456384" cy="2071096"/>
          </a:xfrm>
          <a:prstGeom prst="rect">
            <a:avLst/>
          </a:prstGeom>
        </p:spPr>
      </p:pic>
      <p:pic>
        <p:nvPicPr>
          <p:cNvPr id="15" name="Afbeelding 14">
            <a:extLst>
              <a:ext uri="{FF2B5EF4-FFF2-40B4-BE49-F238E27FC236}">
                <a16:creationId xmlns:a16="http://schemas.microsoft.com/office/drawing/2014/main" id="{7633840A-ADCB-B448-1E28-DC13FFBE86B4}"/>
              </a:ext>
            </a:extLst>
          </p:cNvPr>
          <p:cNvPicPr>
            <a:picLocks noChangeAspect="1"/>
          </p:cNvPicPr>
          <p:nvPr/>
        </p:nvPicPr>
        <p:blipFill>
          <a:blip r:embed="rId8"/>
          <a:stretch>
            <a:fillRect/>
          </a:stretch>
        </p:blipFill>
        <p:spPr>
          <a:xfrm>
            <a:off x="3887416" y="980728"/>
            <a:ext cx="2628785" cy="1461145"/>
          </a:xfrm>
          <a:prstGeom prst="rect">
            <a:avLst/>
          </a:prstGeom>
        </p:spPr>
      </p:pic>
    </p:spTree>
    <p:extLst>
      <p:ext uri="{BB962C8B-B14F-4D97-AF65-F5344CB8AC3E}">
        <p14:creationId xmlns:p14="http://schemas.microsoft.com/office/powerpoint/2010/main" val="242116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1DA7AD7-54F3-DC5A-DB95-8AFB2BFA8693}"/>
              </a:ext>
            </a:extLst>
          </p:cNvPr>
          <p:cNvSpPr txBox="1"/>
          <p:nvPr/>
        </p:nvSpPr>
        <p:spPr>
          <a:xfrm>
            <a:off x="993244" y="2606989"/>
            <a:ext cx="6840760" cy="830997"/>
          </a:xfrm>
          <a:prstGeom prst="rect">
            <a:avLst/>
          </a:prstGeom>
          <a:noFill/>
        </p:spPr>
        <p:txBody>
          <a:bodyPr wrap="square">
            <a:spAutoFit/>
          </a:bodyPr>
          <a:lstStyle/>
          <a:p>
            <a:r>
              <a:rPr lang="nl-NL" dirty="0">
                <a:highlight>
                  <a:srgbClr val="FFFF00"/>
                </a:highlight>
                <a:latin typeface="Arial" panose="020B0604020202020204" pitchFamily="34" charset="0"/>
              </a:rPr>
              <a:t>aandacht</a:t>
            </a:r>
            <a:r>
              <a:rPr lang="nl-NL" b="0" i="0" dirty="0">
                <a:effectLst/>
                <a:highlight>
                  <a:srgbClr val="FFFF00"/>
                </a:highlight>
                <a:latin typeface="Arial" panose="020B0604020202020204" pitchFamily="34" charset="0"/>
              </a:rPr>
              <a:t>punt </a:t>
            </a:r>
          </a:p>
          <a:p>
            <a:r>
              <a:rPr lang="nl-NL" b="0" i="0" dirty="0">
                <a:effectLst/>
                <a:latin typeface="Arial" panose="020B0604020202020204" pitchFamily="34" charset="0"/>
              </a:rPr>
              <a:t>“mag wel/niet op website/facebook /</a:t>
            </a:r>
            <a:r>
              <a:rPr lang="nl-NL" b="0" i="0" dirty="0" err="1">
                <a:effectLst/>
                <a:latin typeface="Arial" panose="020B0604020202020204" pitchFamily="34" charset="0"/>
              </a:rPr>
              <a:t>etc</a:t>
            </a:r>
            <a:r>
              <a:rPr lang="nl-NL" b="0" i="0" dirty="0">
                <a:effectLst/>
                <a:latin typeface="Arial" panose="020B0604020202020204" pitchFamily="34" charset="0"/>
              </a:rPr>
              <a:t> “</a:t>
            </a:r>
            <a:endParaRPr lang="nl-NL" dirty="0"/>
          </a:p>
        </p:txBody>
      </p:sp>
      <p:sp>
        <p:nvSpPr>
          <p:cNvPr id="7" name="Tekstvak 6">
            <a:extLst>
              <a:ext uri="{FF2B5EF4-FFF2-40B4-BE49-F238E27FC236}">
                <a16:creationId xmlns:a16="http://schemas.microsoft.com/office/drawing/2014/main" id="{35D1CDA2-81B6-5C0F-B29B-1807044F7A42}"/>
              </a:ext>
            </a:extLst>
          </p:cNvPr>
          <p:cNvSpPr txBox="1"/>
          <p:nvPr/>
        </p:nvSpPr>
        <p:spPr>
          <a:xfrm>
            <a:off x="993244" y="3717032"/>
            <a:ext cx="4572000" cy="830997"/>
          </a:xfrm>
          <a:prstGeom prst="rect">
            <a:avLst/>
          </a:prstGeom>
          <a:noFill/>
        </p:spPr>
        <p:txBody>
          <a:bodyPr wrap="square">
            <a:spAutoFit/>
          </a:bodyPr>
          <a:lstStyle/>
          <a:p>
            <a:r>
              <a:rPr lang="nl-NL" b="0" i="0" dirty="0">
                <a:effectLst/>
                <a:latin typeface="Arial" panose="020B0604020202020204" pitchFamily="34" charset="0"/>
              </a:rPr>
              <a:t>ouders kunnen dit zelf instellen via </a:t>
            </a:r>
            <a:r>
              <a:rPr lang="nl-NL" b="0" i="0" dirty="0" err="1">
                <a:effectLst/>
                <a:latin typeface="Arial" panose="020B0604020202020204" pitchFamily="34" charset="0"/>
              </a:rPr>
              <a:t>Parro</a:t>
            </a:r>
            <a:r>
              <a:rPr lang="nl-NL" b="0" i="0" dirty="0">
                <a:effectLst/>
                <a:latin typeface="Arial" panose="020B0604020202020204" pitchFamily="34" charset="0"/>
              </a:rPr>
              <a:t>.</a:t>
            </a:r>
            <a:endParaRPr lang="nl-NL" dirty="0"/>
          </a:p>
        </p:txBody>
      </p:sp>
      <p:pic>
        <p:nvPicPr>
          <p:cNvPr id="9" name="Afbeelding 8">
            <a:extLst>
              <a:ext uri="{FF2B5EF4-FFF2-40B4-BE49-F238E27FC236}">
                <a16:creationId xmlns:a16="http://schemas.microsoft.com/office/drawing/2014/main" id="{FA51EA2B-00B9-DD34-3FFB-5F4625FF3C87}"/>
              </a:ext>
            </a:extLst>
          </p:cNvPr>
          <p:cNvPicPr>
            <a:picLocks noChangeAspect="1"/>
          </p:cNvPicPr>
          <p:nvPr/>
        </p:nvPicPr>
        <p:blipFill>
          <a:blip r:embed="rId2"/>
          <a:stretch>
            <a:fillRect/>
          </a:stretch>
        </p:blipFill>
        <p:spPr>
          <a:xfrm>
            <a:off x="993244" y="5863353"/>
            <a:ext cx="6185880" cy="533400"/>
          </a:xfrm>
          <a:prstGeom prst="rect">
            <a:avLst/>
          </a:prstGeom>
        </p:spPr>
      </p:pic>
      <p:pic>
        <p:nvPicPr>
          <p:cNvPr id="10" name="Picture 6" descr="Parro – St. Josephschool">
            <a:extLst>
              <a:ext uri="{FF2B5EF4-FFF2-40B4-BE49-F238E27FC236}">
                <a16:creationId xmlns:a16="http://schemas.microsoft.com/office/drawing/2014/main" id="{E2700F4A-FBE2-3D69-82CD-4A59C8362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66447"/>
            <a:ext cx="188752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dresgegevens || De Spindel">
            <a:extLst>
              <a:ext uri="{FF2B5EF4-FFF2-40B4-BE49-F238E27FC236}">
                <a16:creationId xmlns:a16="http://schemas.microsoft.com/office/drawing/2014/main" id="{78F9C318-134E-72F9-BDF0-483B50CFD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77" y="367346"/>
            <a:ext cx="4189556" cy="216024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30D88735-6DFA-B8CA-2E5C-3FF76EFFB3F8}"/>
              </a:ext>
            </a:extLst>
          </p:cNvPr>
          <p:cNvSpPr txBox="1"/>
          <p:nvPr/>
        </p:nvSpPr>
        <p:spPr>
          <a:xfrm>
            <a:off x="3491880" y="666973"/>
            <a:ext cx="6315060" cy="1200329"/>
          </a:xfrm>
          <a:prstGeom prst="rect">
            <a:avLst/>
          </a:prstGeom>
          <a:noFill/>
        </p:spPr>
        <p:txBody>
          <a:bodyPr wrap="square">
            <a:spAutoFit/>
          </a:bodyPr>
          <a:lstStyle/>
          <a:p>
            <a:r>
              <a:rPr lang="nl-NL" b="0" i="0" dirty="0">
                <a:effectLst/>
                <a:latin typeface="Arial" panose="020B0604020202020204" pitchFamily="34" charset="0"/>
              </a:rPr>
              <a:t>ouders gelijk de gegevens controleren (adres, telefoonnummer, medicatie, allergieën </a:t>
            </a:r>
            <a:r>
              <a:rPr lang="nl-NL" b="0" i="0" dirty="0" err="1">
                <a:effectLst/>
                <a:latin typeface="Arial" panose="020B0604020202020204" pitchFamily="34" charset="0"/>
              </a:rPr>
              <a:t>etc</a:t>
            </a:r>
            <a:r>
              <a:rPr lang="nl-NL" b="0" i="0" dirty="0">
                <a:effectLst/>
                <a:latin typeface="Arial" panose="020B0604020202020204" pitchFamily="34" charset="0"/>
              </a:rPr>
              <a:t>)</a:t>
            </a:r>
            <a:endParaRPr lang="nl-NL" dirty="0"/>
          </a:p>
        </p:txBody>
      </p:sp>
    </p:spTree>
    <p:extLst>
      <p:ext uri="{BB962C8B-B14F-4D97-AF65-F5344CB8AC3E}">
        <p14:creationId xmlns:p14="http://schemas.microsoft.com/office/powerpoint/2010/main" val="402455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6924E-F989-8AE7-6F53-3818DB98F322}"/>
              </a:ext>
            </a:extLst>
          </p:cNvPr>
          <p:cNvSpPr>
            <a:spLocks noGrp="1"/>
          </p:cNvSpPr>
          <p:nvPr>
            <p:ph type="title" sz="quarter"/>
          </p:nvPr>
        </p:nvSpPr>
        <p:spPr/>
        <p:txBody>
          <a:bodyPr/>
          <a:lstStyle/>
          <a:p>
            <a:r>
              <a:rPr lang="nl-NL" dirty="0"/>
              <a:t>oproep</a:t>
            </a:r>
          </a:p>
        </p:txBody>
      </p:sp>
      <p:sp>
        <p:nvSpPr>
          <p:cNvPr id="3" name="Tijdelijke aanduiding voor inhoud 2">
            <a:extLst>
              <a:ext uri="{FF2B5EF4-FFF2-40B4-BE49-F238E27FC236}">
                <a16:creationId xmlns:a16="http://schemas.microsoft.com/office/drawing/2014/main" id="{08CDCFAB-010D-8253-26CE-80B89099B09E}"/>
              </a:ext>
            </a:extLst>
          </p:cNvPr>
          <p:cNvSpPr>
            <a:spLocks noGrp="1"/>
          </p:cNvSpPr>
          <p:nvPr>
            <p:ph sz="quarter" idx="1"/>
          </p:nvPr>
        </p:nvSpPr>
        <p:spPr/>
        <p:txBody>
          <a:bodyPr/>
          <a:lstStyle/>
          <a:p>
            <a:r>
              <a:rPr lang="nl-NL" dirty="0"/>
              <a:t>luizenouder</a:t>
            </a:r>
          </a:p>
        </p:txBody>
      </p:sp>
      <p:sp>
        <p:nvSpPr>
          <p:cNvPr id="4" name="Tijdelijke aanduiding voor inhoud 3">
            <a:extLst>
              <a:ext uri="{FF2B5EF4-FFF2-40B4-BE49-F238E27FC236}">
                <a16:creationId xmlns:a16="http://schemas.microsoft.com/office/drawing/2014/main" id="{9AB1C5A3-8E08-30B8-1762-1F78A05F1F50}"/>
              </a:ext>
            </a:extLst>
          </p:cNvPr>
          <p:cNvSpPr>
            <a:spLocks noGrp="1"/>
          </p:cNvSpPr>
          <p:nvPr>
            <p:ph sz="quarter" idx="2"/>
          </p:nvPr>
        </p:nvSpPr>
        <p:spPr/>
        <p:txBody>
          <a:bodyPr/>
          <a:lstStyle/>
          <a:p>
            <a:r>
              <a:rPr lang="nl-NL" dirty="0"/>
              <a:t>contactouder</a:t>
            </a:r>
          </a:p>
        </p:txBody>
      </p:sp>
      <p:sp>
        <p:nvSpPr>
          <p:cNvPr id="5" name="Tijdelijke aanduiding voor inhoud 4">
            <a:extLst>
              <a:ext uri="{FF2B5EF4-FFF2-40B4-BE49-F238E27FC236}">
                <a16:creationId xmlns:a16="http://schemas.microsoft.com/office/drawing/2014/main" id="{F73FB8BF-16C6-27F9-9205-ACA423BE80A8}"/>
              </a:ext>
            </a:extLst>
          </p:cNvPr>
          <p:cNvSpPr>
            <a:spLocks noGrp="1"/>
          </p:cNvSpPr>
          <p:nvPr>
            <p:ph sz="quarter" idx="3"/>
          </p:nvPr>
        </p:nvSpPr>
        <p:spPr>
          <a:xfrm>
            <a:off x="533400" y="3449972"/>
            <a:ext cx="3810000" cy="2798428"/>
          </a:xfrm>
        </p:spPr>
        <p:txBody>
          <a:bodyPr/>
          <a:lstStyle/>
          <a:p>
            <a:r>
              <a:rPr lang="nl-NL" dirty="0"/>
              <a:t>Tijdens de </a:t>
            </a:r>
            <a:r>
              <a:rPr lang="nl-NL" dirty="0" err="1"/>
              <a:t>werkles</a:t>
            </a:r>
            <a:r>
              <a:rPr lang="nl-NL" dirty="0"/>
              <a:t> ondersteunende ouderhulp in de klas specifieke activiteiten </a:t>
            </a:r>
          </a:p>
        </p:txBody>
      </p:sp>
      <p:sp>
        <p:nvSpPr>
          <p:cNvPr id="6" name="Tijdelijke aanduiding voor inhoud 5">
            <a:extLst>
              <a:ext uri="{FF2B5EF4-FFF2-40B4-BE49-F238E27FC236}">
                <a16:creationId xmlns:a16="http://schemas.microsoft.com/office/drawing/2014/main" id="{21D9CDA2-CC0D-82C3-9E3E-8B36C622592B}"/>
              </a:ext>
            </a:extLst>
          </p:cNvPr>
          <p:cNvSpPr>
            <a:spLocks noGrp="1"/>
          </p:cNvSpPr>
          <p:nvPr>
            <p:ph sz="quarter" idx="4"/>
          </p:nvPr>
        </p:nvSpPr>
        <p:spPr>
          <a:xfrm>
            <a:off x="4648200" y="4361751"/>
            <a:ext cx="3810000" cy="1981200"/>
          </a:xfrm>
        </p:spPr>
        <p:txBody>
          <a:bodyPr/>
          <a:lstStyle/>
          <a:p>
            <a:r>
              <a:rPr lang="nl-NL" dirty="0"/>
              <a:t>Lid oudervereniging</a:t>
            </a:r>
          </a:p>
        </p:txBody>
      </p:sp>
      <p:pic>
        <p:nvPicPr>
          <p:cNvPr id="1026" name="Picture 2" descr="Luizencontrole - Ds. G. Doekes">
            <a:extLst>
              <a:ext uri="{FF2B5EF4-FFF2-40B4-BE49-F238E27FC236}">
                <a16:creationId xmlns:a16="http://schemas.microsoft.com/office/drawing/2014/main" id="{8E16FB96-07E3-7836-3948-0DF885961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17057"/>
            <a:ext cx="933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tra hulp voor de klas | Skobos">
            <a:extLst>
              <a:ext uri="{FF2B5EF4-FFF2-40B4-BE49-F238E27FC236}">
                <a16:creationId xmlns:a16="http://schemas.microsoft.com/office/drawing/2014/main" id="{410ABA5D-8EB2-8ADF-EDE3-EE66BC5E0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712" y="5659772"/>
            <a:ext cx="1156320" cy="668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rro – St. Josephschool">
            <a:extLst>
              <a:ext uri="{FF2B5EF4-FFF2-40B4-BE49-F238E27FC236}">
                <a16:creationId xmlns:a16="http://schemas.microsoft.com/office/drawing/2014/main" id="{24C115C8-59F2-D05C-7A60-D3A2B9F9F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492896"/>
            <a:ext cx="188752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dervereniging">
            <a:extLst>
              <a:ext uri="{FF2B5EF4-FFF2-40B4-BE49-F238E27FC236}">
                <a16:creationId xmlns:a16="http://schemas.microsoft.com/office/drawing/2014/main" id="{73C7F8CD-C348-05CF-4157-D9B91F95F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665" y="5541941"/>
            <a:ext cx="1628800" cy="79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4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0CD7D-A23D-423C-B2A5-CE4971C8AC9D}"/>
              </a:ext>
            </a:extLst>
          </p:cNvPr>
          <p:cNvSpPr>
            <a:spLocks noGrp="1"/>
          </p:cNvSpPr>
          <p:nvPr>
            <p:ph type="title"/>
          </p:nvPr>
        </p:nvSpPr>
        <p:spPr>
          <a:xfrm>
            <a:off x="685800" y="609600"/>
            <a:ext cx="7772400" cy="1143000"/>
          </a:xfrm>
        </p:spPr>
        <p:txBody>
          <a:bodyPr wrap="square" anchor="ctr">
            <a:normAutofit/>
          </a:bodyPr>
          <a:lstStyle/>
          <a:p>
            <a:r>
              <a:rPr lang="nl-NL" dirty="0"/>
              <a:t>Sociaal-emotionele ontwikkeling</a:t>
            </a:r>
          </a:p>
        </p:txBody>
      </p:sp>
      <p:pic>
        <p:nvPicPr>
          <p:cNvPr id="7" name="Afbeelding 6">
            <a:extLst>
              <a:ext uri="{FF2B5EF4-FFF2-40B4-BE49-F238E27FC236}">
                <a16:creationId xmlns:a16="http://schemas.microsoft.com/office/drawing/2014/main" id="{FF6410D7-4862-4A09-8565-D1C8DDB1BE8B}"/>
              </a:ext>
            </a:extLst>
          </p:cNvPr>
          <p:cNvPicPr>
            <a:picLocks noChangeAspect="1"/>
          </p:cNvPicPr>
          <p:nvPr/>
        </p:nvPicPr>
        <p:blipFill rotWithShape="1">
          <a:blip r:embed="rId2">
            <a:extLst>
              <a:ext uri="{28A0092B-C50C-407E-A947-70E740481C1C}">
                <a14:useLocalDpi xmlns:a14="http://schemas.microsoft.com/office/drawing/2010/main" val="0"/>
              </a:ext>
            </a:extLst>
          </a:blip>
          <a:srcRect l="4799" r="5156" b="1"/>
          <a:stretch/>
        </p:blipFill>
        <p:spPr>
          <a:xfrm>
            <a:off x="685800" y="1981200"/>
            <a:ext cx="3810000" cy="4114800"/>
          </a:xfrm>
          <a:prstGeom prst="rect">
            <a:avLst/>
          </a:prstGeom>
          <a:noFill/>
        </p:spPr>
      </p:pic>
      <p:pic>
        <p:nvPicPr>
          <p:cNvPr id="5" name="Afbeelding 4">
            <a:extLst>
              <a:ext uri="{FF2B5EF4-FFF2-40B4-BE49-F238E27FC236}">
                <a16:creationId xmlns:a16="http://schemas.microsoft.com/office/drawing/2014/main" id="{D1693E8A-8E7F-4866-8441-5331E14DF4A4}"/>
              </a:ext>
            </a:extLst>
          </p:cNvPr>
          <p:cNvPicPr>
            <a:picLocks noChangeAspect="1"/>
          </p:cNvPicPr>
          <p:nvPr/>
        </p:nvPicPr>
        <p:blipFill rotWithShape="1">
          <a:blip r:embed="rId3">
            <a:extLst>
              <a:ext uri="{28A0092B-C50C-407E-A947-70E740481C1C}">
                <a14:useLocalDpi xmlns:a14="http://schemas.microsoft.com/office/drawing/2010/main" val="0"/>
              </a:ext>
            </a:extLst>
          </a:blip>
          <a:srcRect l="18368" r="29781" b="2"/>
          <a:stretch/>
        </p:blipFill>
        <p:spPr>
          <a:xfrm>
            <a:off x="4648200" y="1981200"/>
            <a:ext cx="3810000" cy="4114800"/>
          </a:xfrm>
          <a:prstGeom prst="rect">
            <a:avLst/>
          </a:prstGeom>
          <a:noFill/>
        </p:spPr>
      </p:pic>
    </p:spTree>
    <p:extLst>
      <p:ext uri="{BB962C8B-B14F-4D97-AF65-F5344CB8AC3E}">
        <p14:creationId xmlns:p14="http://schemas.microsoft.com/office/powerpoint/2010/main" val="295800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00F1390-8398-DFB3-4724-D29990B9ED75}"/>
              </a:ext>
            </a:extLst>
          </p:cNvPr>
          <p:cNvSpPr>
            <a:spLocks noGrp="1" noChangeArrowheads="1"/>
          </p:cNvSpPr>
          <p:nvPr>
            <p:ph type="title"/>
          </p:nvPr>
        </p:nvSpPr>
        <p:spPr/>
        <p:txBody>
          <a:bodyPr/>
          <a:lstStyle/>
          <a:p>
            <a:pPr marL="0" indent="0" eaLnBrk="1" hangingPunct="1">
              <a:buFontTx/>
              <a:buNone/>
              <a:defRPr/>
            </a:pPr>
            <a:r>
              <a:rPr lang="nl-NL" altLang="nl-NL" sz="4400" b="1" dirty="0"/>
              <a:t>Getal &amp; ruimte junior</a:t>
            </a:r>
          </a:p>
        </p:txBody>
      </p:sp>
      <p:sp>
        <p:nvSpPr>
          <p:cNvPr id="3075" name="Rectangle 3">
            <a:extLst>
              <a:ext uri="{FF2B5EF4-FFF2-40B4-BE49-F238E27FC236}">
                <a16:creationId xmlns:a16="http://schemas.microsoft.com/office/drawing/2014/main" id="{A69346DD-E950-FA8C-3A11-F31C340FD605}"/>
              </a:ext>
            </a:extLst>
          </p:cNvPr>
          <p:cNvSpPr>
            <a:spLocks noGrp="1" noChangeArrowheads="1"/>
          </p:cNvSpPr>
          <p:nvPr>
            <p:ph type="body" sz="half" idx="1"/>
          </p:nvPr>
        </p:nvSpPr>
        <p:spPr>
          <a:xfrm>
            <a:off x="683568" y="1700808"/>
            <a:ext cx="3810000" cy="4616152"/>
          </a:xfrm>
        </p:spPr>
        <p:txBody>
          <a:bodyPr/>
          <a:lstStyle/>
          <a:p>
            <a:pPr marL="0" indent="0" eaLnBrk="1" hangingPunct="1">
              <a:buFontTx/>
              <a:buNone/>
              <a:defRPr/>
            </a:pPr>
            <a:r>
              <a:rPr lang="nl-NL" altLang="nl-NL" sz="2800" dirty="0"/>
              <a:t>Kaartenbak groep 1-2</a:t>
            </a:r>
          </a:p>
          <a:p>
            <a:pPr eaLnBrk="1" hangingPunct="1">
              <a:defRPr/>
            </a:pPr>
            <a:r>
              <a:rPr lang="nl-NL" altLang="nl-NL" sz="1600" dirty="0"/>
              <a:t>Getallen &amp; getalbegrip</a:t>
            </a:r>
          </a:p>
          <a:p>
            <a:pPr eaLnBrk="1" hangingPunct="1">
              <a:defRPr/>
            </a:pPr>
            <a:r>
              <a:rPr lang="nl-NL" altLang="nl-NL" sz="1600" dirty="0"/>
              <a:t>Meten</a:t>
            </a:r>
          </a:p>
          <a:p>
            <a:pPr eaLnBrk="1" hangingPunct="1">
              <a:defRPr/>
            </a:pPr>
            <a:r>
              <a:rPr lang="nl-NL" altLang="nl-NL" sz="1600" dirty="0"/>
              <a:t>Meetkunde</a:t>
            </a:r>
          </a:p>
          <a:p>
            <a:pPr eaLnBrk="1" hangingPunct="1">
              <a:defRPr/>
            </a:pPr>
            <a:endParaRPr lang="nl-NL" altLang="nl-NL" sz="1200" dirty="0"/>
          </a:p>
          <a:p>
            <a:pPr eaLnBrk="1" hangingPunct="1">
              <a:defRPr/>
            </a:pPr>
            <a:endParaRPr lang="nl-NL" altLang="nl-NL" sz="1200" dirty="0"/>
          </a:p>
          <a:p>
            <a:pPr marL="0" indent="0" eaLnBrk="1" hangingPunct="1">
              <a:buNone/>
              <a:defRPr/>
            </a:pPr>
            <a:r>
              <a:rPr lang="nl-NL" altLang="nl-NL" sz="2800" dirty="0"/>
              <a:t>Elke week 3 lessen</a:t>
            </a:r>
          </a:p>
          <a:p>
            <a:pPr marL="228600" indent="-228600" eaLnBrk="1" hangingPunct="1">
              <a:buFont typeface="+mj-lt"/>
              <a:buAutoNum type="arabicPeriod"/>
              <a:defRPr/>
            </a:pPr>
            <a:r>
              <a:rPr lang="nl-NL" altLang="nl-NL" sz="1600" dirty="0"/>
              <a:t>Actieve doe les</a:t>
            </a:r>
          </a:p>
          <a:p>
            <a:pPr marL="228600" indent="-228600" eaLnBrk="1" hangingPunct="1">
              <a:buFont typeface="+mj-lt"/>
              <a:buAutoNum type="arabicPeriod"/>
              <a:defRPr/>
            </a:pPr>
            <a:r>
              <a:rPr lang="nl-NL" altLang="nl-NL" sz="1600" dirty="0"/>
              <a:t>Uitwerking van het doel met concreet materiaal</a:t>
            </a:r>
          </a:p>
          <a:p>
            <a:pPr marL="228600" indent="-228600" eaLnBrk="1" hangingPunct="1">
              <a:buFont typeface="+mj-lt"/>
              <a:buAutoNum type="arabicPeriod"/>
              <a:defRPr/>
            </a:pPr>
            <a:r>
              <a:rPr lang="nl-NL" altLang="nl-NL" sz="1600" dirty="0"/>
              <a:t>Rekenen toepassen met gebruik van een praatplaat of leerwerkboek groep 2</a:t>
            </a:r>
          </a:p>
        </p:txBody>
      </p:sp>
      <p:pic>
        <p:nvPicPr>
          <p:cNvPr id="3076" name="Picture 7">
            <a:extLst>
              <a:ext uri="{FF2B5EF4-FFF2-40B4-BE49-F238E27FC236}">
                <a16:creationId xmlns:a16="http://schemas.microsoft.com/office/drawing/2014/main" id="{F410B26E-4531-A137-2C36-26C38F5ABA6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p:blipFill>
        <p:spPr>
          <a:xfrm>
            <a:off x="4511675" y="2472778"/>
            <a:ext cx="4387850" cy="2841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C69C970-DBD5-3401-A21E-8102EF29C44E}"/>
              </a:ext>
            </a:extLst>
          </p:cNvPr>
          <p:cNvSpPr>
            <a:spLocks noGrp="1" noChangeArrowheads="1"/>
          </p:cNvSpPr>
          <p:nvPr>
            <p:ph type="title"/>
          </p:nvPr>
        </p:nvSpPr>
        <p:spPr>
          <a:xfrm>
            <a:off x="1071990" y="502496"/>
            <a:ext cx="7532458" cy="1069305"/>
          </a:xfrm>
        </p:spPr>
        <p:txBody>
          <a:bodyPr/>
          <a:lstStyle/>
          <a:p>
            <a:pPr algn="l"/>
            <a:r>
              <a:rPr lang="nl-NL" b="1" i="0" dirty="0">
                <a:solidFill>
                  <a:srgbClr val="111111"/>
                </a:solidFill>
                <a:effectLst/>
                <a:latin typeface="Source Sans Pro" panose="020B0503030403020204" pitchFamily="34" charset="0"/>
              </a:rPr>
              <a:t>Thematisch werken met prentenboeken</a:t>
            </a:r>
          </a:p>
        </p:txBody>
      </p:sp>
      <p:sp>
        <p:nvSpPr>
          <p:cNvPr id="2" name="Tekstvak 1">
            <a:extLst>
              <a:ext uri="{FF2B5EF4-FFF2-40B4-BE49-F238E27FC236}">
                <a16:creationId xmlns:a16="http://schemas.microsoft.com/office/drawing/2014/main" id="{647239C1-6784-3DB4-80FE-94994C4D7C08}"/>
              </a:ext>
            </a:extLst>
          </p:cNvPr>
          <p:cNvSpPr txBox="1"/>
          <p:nvPr/>
        </p:nvSpPr>
        <p:spPr>
          <a:xfrm>
            <a:off x="989013" y="4149725"/>
            <a:ext cx="7200900" cy="1815882"/>
          </a:xfrm>
          <a:prstGeom prst="rect">
            <a:avLst/>
          </a:prstGeom>
          <a:noFill/>
          <a:ln>
            <a:solidFill>
              <a:srgbClr val="7030A0"/>
            </a:solidFill>
          </a:ln>
        </p:spPr>
        <p:txBody>
          <a:bodyPr>
            <a:spAutoFit/>
          </a:bodyPr>
          <a:lstStyle/>
          <a:p>
            <a:pPr eaLnBrk="1" hangingPunct="1">
              <a:defRPr/>
            </a:pPr>
            <a:r>
              <a:rPr lang="nl-NL" sz="1600" b="0" i="0" dirty="0">
                <a:solidFill>
                  <a:srgbClr val="333333"/>
                </a:solidFill>
                <a:effectLst/>
                <a:latin typeface="Source Sans Pro" panose="020B0503030403020204" pitchFamily="34" charset="0"/>
              </a:rPr>
              <a:t>Problemen zijn er om op te lossen. Soms liggen oplossingen dermate voor de hand dat je ze over het hoofd ziet. Je doet dan moeilijk, terwijl het makkelijk kan. </a:t>
            </a:r>
            <a:r>
              <a:rPr lang="nl-NL" sz="1600" dirty="0">
                <a:solidFill>
                  <a:srgbClr val="333333"/>
                </a:solidFill>
                <a:latin typeface="Source Sans Pro" panose="020B0503030403020204" pitchFamily="34" charset="0"/>
              </a:rPr>
              <a:t>In ‘Een gat in mijn emmer’ kiezen Beer en Egel voor de moeilijke weg. </a:t>
            </a:r>
          </a:p>
          <a:p>
            <a:pPr eaLnBrk="1" hangingPunct="1">
              <a:defRPr/>
            </a:pPr>
            <a:endParaRPr lang="nl-NL" sz="1600" dirty="0">
              <a:solidFill>
                <a:srgbClr val="333333"/>
              </a:solidFill>
              <a:latin typeface="Source Sans Pro" panose="020B0503030403020204" pitchFamily="34" charset="0"/>
            </a:endParaRPr>
          </a:p>
          <a:p>
            <a:pPr eaLnBrk="1" hangingPunct="1">
              <a:defRPr/>
            </a:pPr>
            <a:r>
              <a:rPr lang="nl-NL" sz="1600" dirty="0">
                <a:solidFill>
                  <a:srgbClr val="333333"/>
                </a:solidFill>
                <a:latin typeface="Source Sans Pro" panose="020B0503030403020204" pitchFamily="34" charset="0"/>
              </a:rPr>
              <a:t>Bij ‘Een gat in mijn emmer’ verkennen kinderen de grootheid inhoud door het spelen van inhoudsmemory. In dat spel zoeken ze voorwerpen bij elkaar die ondanks verschillende vormen dezelfde inhoud hebben.</a:t>
            </a:r>
            <a:endParaRPr lang="nl-NL" sz="1400" dirty="0"/>
          </a:p>
        </p:txBody>
      </p:sp>
      <p:sp>
        <p:nvSpPr>
          <p:cNvPr id="3" name="Tekstvak 2">
            <a:extLst>
              <a:ext uri="{FF2B5EF4-FFF2-40B4-BE49-F238E27FC236}">
                <a16:creationId xmlns:a16="http://schemas.microsoft.com/office/drawing/2014/main" id="{3D6CF278-A1EF-48EF-9E3E-A72B5A32F344}"/>
              </a:ext>
            </a:extLst>
          </p:cNvPr>
          <p:cNvSpPr txBox="1"/>
          <p:nvPr/>
        </p:nvSpPr>
        <p:spPr>
          <a:xfrm>
            <a:off x="989013" y="1919065"/>
            <a:ext cx="3438971" cy="1569660"/>
          </a:xfrm>
          <a:prstGeom prst="rect">
            <a:avLst/>
          </a:prstGeom>
          <a:noFill/>
        </p:spPr>
        <p:txBody>
          <a:bodyPr wrap="square" rtlCol="0">
            <a:spAutoFit/>
          </a:bodyPr>
          <a:lstStyle/>
          <a:p>
            <a:r>
              <a:rPr lang="nl-NL" b="1" i="0" dirty="0">
                <a:solidFill>
                  <a:srgbClr val="CC9900"/>
                </a:solidFill>
                <a:effectLst/>
                <a:latin typeface="Source Sans Pro" panose="020B0503030403020204" pitchFamily="34" charset="0"/>
              </a:rPr>
              <a:t>Met rekenogen bekeken </a:t>
            </a:r>
            <a:r>
              <a:rPr lang="nl-NL" b="0" i="0" dirty="0">
                <a:solidFill>
                  <a:srgbClr val="333333"/>
                </a:solidFill>
                <a:effectLst/>
                <a:latin typeface="Source Sans Pro" panose="020B0503030403020204" pitchFamily="34" charset="0"/>
              </a:rPr>
              <a:t>is een boek vol rekenactiviteiten voor jonge kinderen.</a:t>
            </a:r>
            <a:endParaRPr lang="nl-NL" dirty="0"/>
          </a:p>
        </p:txBody>
      </p:sp>
      <p:pic>
        <p:nvPicPr>
          <p:cNvPr id="1026" name="Picture 2" descr="Een gat in mijn emmer, Ingrid Schubert | Boek | 9789056371074 | Bruna">
            <a:extLst>
              <a:ext uri="{FF2B5EF4-FFF2-40B4-BE49-F238E27FC236}">
                <a16:creationId xmlns:a16="http://schemas.microsoft.com/office/drawing/2014/main" id="{0CFF8EF3-5693-1C63-82E6-703C98ADF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2" y="1411635"/>
            <a:ext cx="2143207" cy="259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A0EABDF-2B96-EE1F-EAEF-40648E565615}"/>
              </a:ext>
            </a:extLst>
          </p:cNvPr>
          <p:cNvSpPr>
            <a:spLocks noGrp="1" noChangeArrowheads="1"/>
          </p:cNvSpPr>
          <p:nvPr>
            <p:ph type="title"/>
          </p:nvPr>
        </p:nvSpPr>
        <p:spPr>
          <a:xfrm>
            <a:off x="355822" y="476672"/>
            <a:ext cx="8642350" cy="1143000"/>
          </a:xfrm>
        </p:spPr>
        <p:txBody>
          <a:bodyPr/>
          <a:lstStyle/>
          <a:p>
            <a:pPr eaLnBrk="1" hangingPunct="1"/>
            <a:br>
              <a:rPr lang="nl-NL" altLang="nl-NL" dirty="0"/>
            </a:br>
            <a:br>
              <a:rPr lang="nl-NL" altLang="nl-NL" dirty="0"/>
            </a:br>
            <a:r>
              <a:rPr lang="nl-NL" altLang="nl-NL" dirty="0"/>
              <a:t>cijfer schrijven</a:t>
            </a:r>
            <a:br>
              <a:rPr lang="nl-NL" altLang="nl-NL" dirty="0"/>
            </a:br>
            <a:br>
              <a:rPr lang="nl-NL" altLang="nl-NL" dirty="0"/>
            </a:br>
            <a:endParaRPr lang="nl-NL" altLang="nl-NL" dirty="0"/>
          </a:p>
        </p:txBody>
      </p:sp>
      <p:pic>
        <p:nvPicPr>
          <p:cNvPr id="6147" name="Picture 15">
            <a:extLst>
              <a:ext uri="{FF2B5EF4-FFF2-40B4-BE49-F238E27FC236}">
                <a16:creationId xmlns:a16="http://schemas.microsoft.com/office/drawing/2014/main" id="{37D7AFC2-5A5F-568E-17CC-9920807D6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99592" y="477052"/>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hthoek 1">
            <a:extLst>
              <a:ext uri="{FF2B5EF4-FFF2-40B4-BE49-F238E27FC236}">
                <a16:creationId xmlns:a16="http://schemas.microsoft.com/office/drawing/2014/main" id="{63E2B618-2763-B701-C232-09FA53F25E52}"/>
              </a:ext>
            </a:extLst>
          </p:cNvPr>
          <p:cNvSpPr>
            <a:spLocks noChangeArrowheads="1"/>
          </p:cNvSpPr>
          <p:nvPr/>
        </p:nvSpPr>
        <p:spPr bwMode="auto">
          <a:xfrm>
            <a:off x="501650" y="3429000"/>
            <a:ext cx="864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br>
              <a:rPr lang="nl-NL" altLang="nl-NL" sz="2400" dirty="0"/>
            </a:br>
            <a:endParaRPr lang="nl-NL" altLang="nl-NL" sz="2400" dirty="0"/>
          </a:p>
        </p:txBody>
      </p:sp>
      <p:sp>
        <p:nvSpPr>
          <p:cNvPr id="2" name="Tekstvak 1">
            <a:extLst>
              <a:ext uri="{FF2B5EF4-FFF2-40B4-BE49-F238E27FC236}">
                <a16:creationId xmlns:a16="http://schemas.microsoft.com/office/drawing/2014/main" id="{ED69367A-9F9E-4EFA-B0A3-7A3994F3826D}"/>
              </a:ext>
            </a:extLst>
          </p:cNvPr>
          <p:cNvSpPr txBox="1"/>
          <p:nvPr/>
        </p:nvSpPr>
        <p:spPr>
          <a:xfrm>
            <a:off x="1043608" y="2780928"/>
            <a:ext cx="7598742" cy="461665"/>
          </a:xfrm>
          <a:prstGeom prst="rect">
            <a:avLst/>
          </a:prstGeom>
          <a:noFill/>
        </p:spPr>
        <p:txBody>
          <a:bodyPr wrap="square" rtlCol="0">
            <a:spAutoFit/>
          </a:bodyPr>
          <a:lstStyle/>
          <a:p>
            <a:r>
              <a:rPr lang="nl-NL" dirty="0"/>
              <a:t>Start in 2</a:t>
            </a:r>
            <a:r>
              <a:rPr lang="nl-NL" baseline="30000" dirty="0"/>
              <a:t>e</a:t>
            </a:r>
            <a:r>
              <a:rPr lang="nl-NL" dirty="0"/>
              <a:t> halfjaar van groep 2 ter voorbereiding aan groep 3</a:t>
            </a:r>
          </a:p>
        </p:txBody>
      </p:sp>
      <p:sp>
        <p:nvSpPr>
          <p:cNvPr id="3" name="Tekstvak 2">
            <a:extLst>
              <a:ext uri="{FF2B5EF4-FFF2-40B4-BE49-F238E27FC236}">
                <a16:creationId xmlns:a16="http://schemas.microsoft.com/office/drawing/2014/main" id="{0921CBC5-7962-4724-A92C-FB3F22696926}"/>
              </a:ext>
            </a:extLst>
          </p:cNvPr>
          <p:cNvSpPr txBox="1"/>
          <p:nvPr/>
        </p:nvSpPr>
        <p:spPr>
          <a:xfrm>
            <a:off x="1043608" y="3645024"/>
            <a:ext cx="7416824" cy="1487330"/>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blijft voor een jonge kinderen lastig te zijn.   </a:t>
            </a:r>
          </a:p>
          <a:p>
            <a:pPr marL="742950" lvl="1" indent="-285750">
              <a:lnSpc>
                <a:spcPct val="115000"/>
              </a:lnSpc>
              <a:buFont typeface="Courier New" panose="02070309020205020404" pitchFamily="49" charset="0"/>
              <a:buChar char="o"/>
            </a:pPr>
            <a:r>
              <a:rPr lang="nl-NL" sz="2000" dirty="0">
                <a:effectLst/>
                <a:latin typeface="Calibri" panose="020F0502020204030204" pitchFamily="34" charset="0"/>
                <a:ea typeface="Calibri" panose="020F0502020204030204" pitchFamily="34" charset="0"/>
                <a:cs typeface="Times New Roman" panose="02020603050405020304" pitchFamily="18" charset="0"/>
              </a:rPr>
              <a:t>Inzet </a:t>
            </a:r>
            <a:r>
              <a:rPr lang="nl-NL"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Harrie de Groot</a:t>
            </a:r>
            <a:r>
              <a:rPr lang="nl-NL" sz="2000" dirty="0">
                <a:effectLst/>
                <a:latin typeface="Calibri" panose="020F0502020204030204" pitchFamily="34" charset="0"/>
                <a:ea typeface="Calibri" panose="020F0502020204030204" pitchFamily="34" charset="0"/>
                <a:cs typeface="Times New Roman" panose="02020603050405020304" pitchFamily="18" charset="0"/>
              </a:rPr>
              <a:t>, motorische ondersteuning</a:t>
            </a:r>
          </a:p>
          <a:p>
            <a:pPr marL="742950" lvl="1" indent="-285750">
              <a:lnSpc>
                <a:spcPct val="115000"/>
              </a:lnSpc>
              <a:spcAft>
                <a:spcPts val="1000"/>
              </a:spcAft>
              <a:buFont typeface="Courier New" panose="02070309020205020404" pitchFamily="49" charset="0"/>
              <a:buChar char="o"/>
            </a:pPr>
            <a:r>
              <a:rPr lang="nl-NL" sz="2000" dirty="0">
                <a:effectLst/>
                <a:latin typeface="Calibri" panose="020F0502020204030204" pitchFamily="34" charset="0"/>
                <a:ea typeface="Calibri" panose="020F0502020204030204" pitchFamily="34" charset="0"/>
                <a:cs typeface="Times New Roman" panose="02020603050405020304" pitchFamily="18" charset="0"/>
              </a:rPr>
              <a:t>aandacht hebben voor </a:t>
            </a:r>
            <a:r>
              <a:rPr lang="nl-NL"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het groot uitvoeren</a:t>
            </a:r>
            <a:r>
              <a:rPr lang="nl-NL"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2000" dirty="0">
                <a:effectLst/>
                <a:latin typeface="Calibri" panose="020F0502020204030204" pitchFamily="34" charset="0"/>
                <a:ea typeface="Calibri" panose="020F0502020204030204" pitchFamily="34" charset="0"/>
                <a:cs typeface="Times New Roman" panose="02020603050405020304" pitchFamily="18" charset="0"/>
              </a:rPr>
              <a:t>van de </a:t>
            </a:r>
            <a:r>
              <a:rPr lang="nl-NL"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schrijfrichting</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3699776-940E-BFDB-0622-4F16C2CB999E}"/>
              </a:ext>
            </a:extLst>
          </p:cNvPr>
          <p:cNvSpPr>
            <a:spLocks noGrp="1" noChangeArrowheads="1"/>
          </p:cNvSpPr>
          <p:nvPr>
            <p:ph type="title" sz="quarter"/>
          </p:nvPr>
        </p:nvSpPr>
        <p:spPr>
          <a:xfrm>
            <a:off x="683567" y="374988"/>
            <a:ext cx="7772400" cy="1143000"/>
          </a:xfrm>
        </p:spPr>
        <p:txBody>
          <a:bodyPr/>
          <a:lstStyle/>
          <a:p>
            <a:pPr eaLnBrk="1" hangingPunct="1"/>
            <a:r>
              <a:rPr lang="nl-NL" altLang="nl-NL" dirty="0"/>
              <a:t>taalontwikkeling</a:t>
            </a:r>
          </a:p>
        </p:txBody>
      </p:sp>
      <p:sp>
        <p:nvSpPr>
          <p:cNvPr id="6147" name="Rectangle 3">
            <a:extLst>
              <a:ext uri="{FF2B5EF4-FFF2-40B4-BE49-F238E27FC236}">
                <a16:creationId xmlns:a16="http://schemas.microsoft.com/office/drawing/2014/main" id="{C393EE2A-1223-0762-6018-44F53E852B7B}"/>
              </a:ext>
            </a:extLst>
          </p:cNvPr>
          <p:cNvSpPr>
            <a:spLocks noGrp="1" noChangeArrowheads="1"/>
          </p:cNvSpPr>
          <p:nvPr>
            <p:ph sz="quarter" idx="1"/>
          </p:nvPr>
        </p:nvSpPr>
        <p:spPr>
          <a:xfrm>
            <a:off x="250180" y="5019941"/>
            <a:ext cx="8639175" cy="1368425"/>
          </a:xfrm>
        </p:spPr>
        <p:txBody>
          <a:bodyPr/>
          <a:lstStyle/>
          <a:p>
            <a:pPr marL="0" indent="0" eaLnBrk="1" hangingPunct="1">
              <a:buNone/>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dagelijks voorlezen en kinderen bevragen met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wie, wat en waar vragen</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eaLnBrk="1" hangingPunct="1">
              <a:buNone/>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aandacht behouden voor het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concreet aanreiken van voorwerpen</a:t>
            </a:r>
            <a:r>
              <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t.a.v.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 woordenschat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defRPr/>
            </a:pP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Stimuleren</a:t>
            </a:r>
            <a:r>
              <a:rPr lang="nl-NL" sz="1800" dirty="0">
                <a:effectLst/>
                <a:latin typeface="Calibri" panose="020F0502020204030204" pitchFamily="34" charset="0"/>
                <a:ea typeface="Calibri" panose="020F0502020204030204" pitchFamily="34" charset="0"/>
                <a:cs typeface="Times New Roman" panose="02020603050405020304" pitchFamily="18" charset="0"/>
              </a:rPr>
              <a:t> van functionele activiteiten t.a.v</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‘fonetisch schrift’</a:t>
            </a:r>
            <a:r>
              <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bij kleuters. </a:t>
            </a:r>
          </a:p>
          <a:p>
            <a:pPr marL="0" indent="0" eaLnBrk="1" hangingPunct="1">
              <a:buNone/>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Aanbieden </a:t>
            </a:r>
            <a:r>
              <a:rPr lang="nl-NL"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Stempel- schrijf- en plakmateriaal.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FontTx/>
              <a:buNone/>
              <a:defRPr/>
            </a:pPr>
            <a:endParaRPr lang="nl-NL" altLang="nl-NL" sz="2000" dirty="0">
              <a:solidFill>
                <a:schemeClr val="accent1"/>
              </a:solidFill>
            </a:endParaRPr>
          </a:p>
        </p:txBody>
      </p:sp>
      <p:pic>
        <p:nvPicPr>
          <p:cNvPr id="7174" name="Picture 8">
            <a:extLst>
              <a:ext uri="{FF2B5EF4-FFF2-40B4-BE49-F238E27FC236}">
                <a16:creationId xmlns:a16="http://schemas.microsoft.com/office/drawing/2014/main" id="{2022CE7D-D574-3893-64C1-3BB7015D4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483768" y="1449546"/>
            <a:ext cx="5040560" cy="364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c89fca-e493-4562-ad0d-25ecd91f1b26">
      <Terms xmlns="http://schemas.microsoft.com/office/infopath/2007/PartnerControls"/>
    </lcf76f155ced4ddcb4097134ff3c332f>
    <TaxCatchAll xmlns="441dd8f2-f4ab-43aa-a9fb-c41851663098" xsi:nil="true"/>
    <SharedWithUsers xmlns="441dd8f2-f4ab-43aa-a9fb-c41851663098">
      <UserInfo>
        <DisplayName>Carola Schadee</DisplayName>
        <AccountId>230</AccountId>
        <AccountType/>
      </UserInfo>
      <UserInfo>
        <DisplayName>Distelvlinder Conciërge</DisplayName>
        <AccountId>14829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DD828FE72AEA4C96051D23DB1B1C2F" ma:contentTypeVersion="" ma:contentTypeDescription="Een nieuw document maken." ma:contentTypeScope="" ma:versionID="56ea4d2cad95ab1321ca588467050660">
  <xsd:schema xmlns:xsd="http://www.w3.org/2001/XMLSchema" xmlns:xs="http://www.w3.org/2001/XMLSchema" xmlns:p="http://schemas.microsoft.com/office/2006/metadata/properties" xmlns:ns2="2ac89fca-e493-4562-ad0d-25ecd91f1b26" xmlns:ns3="441dd8f2-f4ab-43aa-a9fb-c41851663098" targetNamespace="http://schemas.microsoft.com/office/2006/metadata/properties" ma:root="true" ma:fieldsID="4df4294bde41544e5d6d003a7ae2ece0" ns2:_="" ns3:_="">
    <xsd:import namespace="2ac89fca-e493-4562-ad0d-25ecd91f1b26"/>
    <xsd:import namespace="441dd8f2-f4ab-43aa-a9fb-c418516630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89fca-e493-4562-ad0d-25ecd91f1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441e08f-228c-4966-86a1-ec3143a03f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dd8f2-f4ab-43aa-a9fb-c4185166309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760b331-d80c-4f9f-ad25-51525a2ec4d9}" ma:internalName="TaxCatchAll" ma:showField="CatchAllData" ma:web="441dd8f2-f4ab-43aa-a9fb-c418516630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ED4FC9-3C50-4772-B7A8-CD03EBB49309}">
  <ds:schemaRefs>
    <ds:schemaRef ds:uri="http://schemas.microsoft.com/sharepoint/v3/contenttype/forms"/>
  </ds:schemaRefs>
</ds:datastoreItem>
</file>

<file path=customXml/itemProps2.xml><?xml version="1.0" encoding="utf-8"?>
<ds:datastoreItem xmlns:ds="http://schemas.openxmlformats.org/officeDocument/2006/customXml" ds:itemID="{78E6FE1A-90FA-47A3-9EE5-E5C13314DCF7}">
  <ds:schemaRefs>
    <ds:schemaRef ds:uri="http://schemas.microsoft.com/office/2006/metadata/properties"/>
    <ds:schemaRef ds:uri="http://schemas.microsoft.com/office/infopath/2007/PartnerControls"/>
    <ds:schemaRef ds:uri="2ac89fca-e493-4562-ad0d-25ecd91f1b26"/>
    <ds:schemaRef ds:uri="441dd8f2-f4ab-43aa-a9fb-c41851663098"/>
  </ds:schemaRefs>
</ds:datastoreItem>
</file>

<file path=customXml/itemProps3.xml><?xml version="1.0" encoding="utf-8"?>
<ds:datastoreItem xmlns:ds="http://schemas.openxmlformats.org/officeDocument/2006/customXml" ds:itemID="{36688735-D755-4BCF-A3A4-1E26E847D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89fca-e493-4562-ad0d-25ecd91f1b26"/>
    <ds:schemaRef ds:uri="441dd8f2-f4ab-43aa-a9fb-c41851663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1321</TotalTime>
  <Words>410</Words>
  <Application>Microsoft Office PowerPoint</Application>
  <PresentationFormat>Diavoorstelling (4:3)</PresentationFormat>
  <Paragraphs>51</Paragraphs>
  <Slides>22</Slides>
  <Notes>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Standaardontwerp</vt:lpstr>
      <vt:lpstr>Informatie groepsavond 1&amp;2  ‘de diamantflappers &amp; de regenboogwappers’</vt:lpstr>
      <vt:lpstr>Informatie website; www.distelvlinder-culemborg.nl  INFORMATIE =&gt; Interne Documenten; Passwoord terug te vinden in Nieuwsbrief ‘Aftrap 2023 2024’ of te vragen bij groepsleerkracht</vt:lpstr>
      <vt:lpstr>PowerPoint-presentatie</vt:lpstr>
      <vt:lpstr>oproep</vt:lpstr>
      <vt:lpstr>Sociaal-emotionele ontwikkeling</vt:lpstr>
      <vt:lpstr>Getal &amp; ruimte junior</vt:lpstr>
      <vt:lpstr>Thematisch werken met prentenboeken</vt:lpstr>
      <vt:lpstr>  cijfer schrijven  </vt:lpstr>
      <vt:lpstr>taalontwikkeling</vt:lpstr>
      <vt:lpstr>Auditieve taalontwikkeling</vt:lpstr>
      <vt:lpstr>Beginnende geletterdheid</vt:lpstr>
      <vt:lpstr>Voorbeelden van verwerking</vt:lpstr>
      <vt:lpstr>Laat het kind spelen en daag het uit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op de groepsavond  van groep 2 aan basisschool de Distelvlinder</dc:title>
  <dc:creator>Christianne</dc:creator>
  <cp:lastModifiedBy>Christianne Edelaar</cp:lastModifiedBy>
  <cp:revision>60</cp:revision>
  <dcterms:created xsi:type="dcterms:W3CDTF">2010-08-19T19:58:40Z</dcterms:created>
  <dcterms:modified xsi:type="dcterms:W3CDTF">2023-09-01T06:41:16Z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0x01010075DD828FE72AEA4C96051D23DB1B1C2F</vt:lpwstr>
  </property>
  <property fmtid="{D5CDD505-2E9C-101B-9397-08002B2CF9AE}" pid="3" name="MediaServiceImageTags">
    <vt:lpwstr/>
  </property>
</Properties>
</file>