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4"/>
  </p:sldMasterIdLst>
  <p:handoutMasterIdLst>
    <p:handoutMasterId r:id="rId17"/>
  </p:handoutMasterIdLst>
  <p:sldIdLst>
    <p:sldId id="256" r:id="rId5"/>
    <p:sldId id="262" r:id="rId6"/>
    <p:sldId id="257" r:id="rId7"/>
    <p:sldId id="258" r:id="rId8"/>
    <p:sldId id="259" r:id="rId9"/>
    <p:sldId id="266" r:id="rId10"/>
    <p:sldId id="268" r:id="rId11"/>
    <p:sldId id="260" r:id="rId12"/>
    <p:sldId id="265" r:id="rId13"/>
    <p:sldId id="261" r:id="rId14"/>
    <p:sldId id="263" r:id="rId15"/>
    <p:sldId id="267" r:id="rId16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3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B393F-B950-4259-A0EE-0616E2E64877}" type="datetimeFigureOut">
              <a:rPr lang="nl-NL" smtClean="0"/>
              <a:t>10-10-2024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7779DE-752C-4B3A-8DE9-84BA31A326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1297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06228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20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2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94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408743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066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72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538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59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80638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6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10/10/2024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6034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4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2352F61-0C8B-4FCD-B42D-4723276084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1" y="0"/>
            <a:ext cx="1219199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22">
            <a:extLst>
              <a:ext uri="{FF2B5EF4-FFF2-40B4-BE49-F238E27FC236}">
                <a16:creationId xmlns:a16="http://schemas.microsoft.com/office/drawing/2014/main" id="{F28B6E25-9A48-4CF7-BF86-3D7DD1C783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 flipH="1">
            <a:off x="6909478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pic>
        <p:nvPicPr>
          <p:cNvPr id="4" name="Afbeelding 3" descr="Afbeelding met buitenshuis, kleding, persoon, schoeisel&#10;&#10;Automatisch gegenereerde beschrijving">
            <a:extLst>
              <a:ext uri="{FF2B5EF4-FFF2-40B4-BE49-F238E27FC236}">
                <a16:creationId xmlns:a16="http://schemas.microsoft.com/office/drawing/2014/main" id="{60B3A592-0DB8-67B4-FFD5-075D8CA5FD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7046365" y="2"/>
            <a:ext cx="5149751" cy="3402351"/>
          </a:xfrm>
          <a:custGeom>
            <a:avLst/>
            <a:gdLst/>
            <a:ahLst/>
            <a:cxnLst/>
            <a:rect l="l" t="t" r="r" b="b"/>
            <a:pathLst>
              <a:path w="5149751" h="3402351">
                <a:moveTo>
                  <a:pt x="189795" y="0"/>
                </a:moveTo>
                <a:lnTo>
                  <a:pt x="5149751" y="0"/>
                </a:lnTo>
                <a:lnTo>
                  <a:pt x="5149751" y="3402351"/>
                </a:lnTo>
                <a:lnTo>
                  <a:pt x="1262" y="3402351"/>
                </a:lnTo>
                <a:lnTo>
                  <a:pt x="3359" y="3360737"/>
                </a:lnTo>
                <a:lnTo>
                  <a:pt x="11757" y="3300412"/>
                </a:lnTo>
                <a:lnTo>
                  <a:pt x="23514" y="3248025"/>
                </a:lnTo>
                <a:lnTo>
                  <a:pt x="38631" y="3201987"/>
                </a:lnTo>
                <a:lnTo>
                  <a:pt x="55427" y="3160712"/>
                </a:lnTo>
                <a:lnTo>
                  <a:pt x="75582" y="3121025"/>
                </a:lnTo>
                <a:lnTo>
                  <a:pt x="95737" y="3084512"/>
                </a:lnTo>
                <a:lnTo>
                  <a:pt x="115892" y="3046412"/>
                </a:lnTo>
                <a:lnTo>
                  <a:pt x="134368" y="3009900"/>
                </a:lnTo>
                <a:lnTo>
                  <a:pt x="152844" y="2967037"/>
                </a:lnTo>
                <a:lnTo>
                  <a:pt x="167959" y="2922587"/>
                </a:lnTo>
                <a:lnTo>
                  <a:pt x="178037" y="2868612"/>
                </a:lnTo>
                <a:lnTo>
                  <a:pt x="188115" y="2809875"/>
                </a:lnTo>
                <a:lnTo>
                  <a:pt x="189795" y="2741612"/>
                </a:lnTo>
                <a:lnTo>
                  <a:pt x="188115" y="2671762"/>
                </a:lnTo>
                <a:lnTo>
                  <a:pt x="178037" y="2613025"/>
                </a:lnTo>
                <a:lnTo>
                  <a:pt x="167959" y="2560637"/>
                </a:lnTo>
                <a:lnTo>
                  <a:pt x="152844" y="2513012"/>
                </a:lnTo>
                <a:lnTo>
                  <a:pt x="134368" y="2471737"/>
                </a:lnTo>
                <a:lnTo>
                  <a:pt x="115892" y="2433637"/>
                </a:lnTo>
                <a:lnTo>
                  <a:pt x="95737" y="2395537"/>
                </a:lnTo>
                <a:lnTo>
                  <a:pt x="75582" y="2359025"/>
                </a:lnTo>
                <a:lnTo>
                  <a:pt x="55427" y="2319337"/>
                </a:lnTo>
                <a:lnTo>
                  <a:pt x="38631" y="2278062"/>
                </a:lnTo>
                <a:lnTo>
                  <a:pt x="23514" y="2232025"/>
                </a:lnTo>
                <a:lnTo>
                  <a:pt x="11757" y="2179637"/>
                </a:lnTo>
                <a:lnTo>
                  <a:pt x="3359" y="2119312"/>
                </a:lnTo>
                <a:lnTo>
                  <a:pt x="0" y="2051050"/>
                </a:lnTo>
                <a:lnTo>
                  <a:pt x="3359" y="1982787"/>
                </a:lnTo>
                <a:lnTo>
                  <a:pt x="11757" y="1922462"/>
                </a:lnTo>
                <a:lnTo>
                  <a:pt x="23514" y="1870075"/>
                </a:lnTo>
                <a:lnTo>
                  <a:pt x="38631" y="1824037"/>
                </a:lnTo>
                <a:lnTo>
                  <a:pt x="55427" y="1782762"/>
                </a:lnTo>
                <a:lnTo>
                  <a:pt x="75582" y="1743075"/>
                </a:lnTo>
                <a:lnTo>
                  <a:pt x="95737" y="1708150"/>
                </a:lnTo>
                <a:lnTo>
                  <a:pt x="115892" y="1671637"/>
                </a:lnTo>
                <a:lnTo>
                  <a:pt x="134368" y="1631950"/>
                </a:lnTo>
                <a:lnTo>
                  <a:pt x="152844" y="1589087"/>
                </a:lnTo>
                <a:lnTo>
                  <a:pt x="167959" y="1544637"/>
                </a:lnTo>
                <a:lnTo>
                  <a:pt x="178037" y="1492250"/>
                </a:lnTo>
                <a:lnTo>
                  <a:pt x="188115" y="1431925"/>
                </a:lnTo>
                <a:lnTo>
                  <a:pt x="189795" y="1363662"/>
                </a:lnTo>
                <a:lnTo>
                  <a:pt x="188115" y="1295400"/>
                </a:lnTo>
                <a:lnTo>
                  <a:pt x="178037" y="1235075"/>
                </a:lnTo>
                <a:lnTo>
                  <a:pt x="167959" y="1182687"/>
                </a:lnTo>
                <a:lnTo>
                  <a:pt x="152844" y="1136650"/>
                </a:lnTo>
                <a:lnTo>
                  <a:pt x="134368" y="1095375"/>
                </a:lnTo>
                <a:lnTo>
                  <a:pt x="115892" y="1055687"/>
                </a:lnTo>
                <a:lnTo>
                  <a:pt x="95737" y="1017587"/>
                </a:lnTo>
                <a:lnTo>
                  <a:pt x="75582" y="981075"/>
                </a:lnTo>
                <a:lnTo>
                  <a:pt x="55427" y="942975"/>
                </a:lnTo>
                <a:lnTo>
                  <a:pt x="38631" y="901700"/>
                </a:lnTo>
                <a:lnTo>
                  <a:pt x="23514" y="854075"/>
                </a:lnTo>
                <a:lnTo>
                  <a:pt x="11757" y="801687"/>
                </a:lnTo>
                <a:lnTo>
                  <a:pt x="3359" y="744537"/>
                </a:lnTo>
                <a:lnTo>
                  <a:pt x="0" y="673100"/>
                </a:lnTo>
                <a:lnTo>
                  <a:pt x="3359" y="606425"/>
                </a:lnTo>
                <a:lnTo>
                  <a:pt x="11757" y="546100"/>
                </a:lnTo>
                <a:lnTo>
                  <a:pt x="23514" y="496887"/>
                </a:lnTo>
                <a:lnTo>
                  <a:pt x="38631" y="450850"/>
                </a:lnTo>
                <a:lnTo>
                  <a:pt x="55427" y="409575"/>
                </a:lnTo>
                <a:lnTo>
                  <a:pt x="73902" y="369887"/>
                </a:lnTo>
                <a:lnTo>
                  <a:pt x="92378" y="334962"/>
                </a:lnTo>
                <a:lnTo>
                  <a:pt x="112533" y="296862"/>
                </a:lnTo>
                <a:lnTo>
                  <a:pt x="132688" y="260350"/>
                </a:lnTo>
                <a:lnTo>
                  <a:pt x="149484" y="217487"/>
                </a:lnTo>
                <a:lnTo>
                  <a:pt x="166280" y="174625"/>
                </a:lnTo>
                <a:lnTo>
                  <a:pt x="176358" y="122237"/>
                </a:lnTo>
                <a:lnTo>
                  <a:pt x="184755" y="66675"/>
                </a:lnTo>
                <a:close/>
              </a:path>
            </a:pathLst>
          </a:cu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BC08C08-5CA2-9B3A-2977-8ABFEBAD1B25}"/>
              </a:ext>
            </a:extLst>
          </p:cNvPr>
          <p:cNvSpPr txBox="1"/>
          <p:nvPr/>
        </p:nvSpPr>
        <p:spPr>
          <a:xfrm rot="20675725">
            <a:off x="753162" y="1691762"/>
            <a:ext cx="51187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8000" dirty="0">
                <a:solidFill>
                  <a:schemeClr val="bg1"/>
                </a:solidFill>
                <a:latin typeface="+mj-lt"/>
              </a:rPr>
              <a:t>Welkom op onze school!</a:t>
            </a:r>
          </a:p>
        </p:txBody>
      </p:sp>
      <p:pic>
        <p:nvPicPr>
          <p:cNvPr id="6" name="Afbeelding 5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EACD5867-5062-70D9-ACD4-6606BF23FA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9870" y="3584588"/>
            <a:ext cx="4902740" cy="3091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14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F4B608-14DF-480E-9CC9-8E0273C45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cap="none" dirty="0">
                <a:solidFill>
                  <a:srgbClr val="0070C0"/>
                </a:solidFill>
              </a:rPr>
              <a:t>Hier spelen we buiten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D10A80-39C0-452F-BD07-E4175E6595A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NL"/>
              <a:t>Foto van buitenspelen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6996" y="1061776"/>
            <a:ext cx="4146231" cy="3109674"/>
          </a:xfrm>
          <a:prstGeom prst="rect">
            <a:avLst/>
          </a:prstGeom>
        </p:spPr>
      </p:pic>
      <p:pic>
        <p:nvPicPr>
          <p:cNvPr id="8" name="Afbeelding 7" descr="Afbeelding met buitenshuis, boom, kleding, schoeisel&#10;&#10;Automatisch gegenereerde beschrijving">
            <a:extLst>
              <a:ext uri="{FF2B5EF4-FFF2-40B4-BE49-F238E27FC236}">
                <a16:creationId xmlns:a16="http://schemas.microsoft.com/office/drawing/2014/main" id="{1C46AB88-04E4-8982-DE0E-325DED2279A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123" y="1314449"/>
            <a:ext cx="4082731" cy="5443641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4227" y="3696041"/>
            <a:ext cx="4082731" cy="306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F944A65E-90C4-47CA-85CE-77FF0C71FA2F}"/>
              </a:ext>
            </a:extLst>
          </p:cNvPr>
          <p:cNvSpPr txBox="1">
            <a:spLocks/>
          </p:cNvSpPr>
          <p:nvPr/>
        </p:nvSpPr>
        <p:spPr>
          <a:xfrm>
            <a:off x="1014171" y="501138"/>
            <a:ext cx="10548564" cy="12539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3200" cap="none" dirty="0">
                <a:solidFill>
                  <a:srgbClr val="0070C0"/>
                </a:solidFill>
              </a:rPr>
              <a:t>Aan het eind van de schooldag </a:t>
            </a:r>
          </a:p>
          <a:p>
            <a:pPr algn="ctr"/>
            <a:r>
              <a:rPr lang="nl-NL" sz="3200" cap="none" dirty="0">
                <a:solidFill>
                  <a:srgbClr val="0070C0"/>
                </a:solidFill>
              </a:rPr>
              <a:t>Lopen we in een rij naar buiten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065" y="1931913"/>
            <a:ext cx="3053011" cy="407068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924" y="2104564"/>
            <a:ext cx="3824482" cy="3898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86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58635" y="367636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nl-NL" sz="4400" cap="none" dirty="0">
                <a:solidFill>
                  <a:srgbClr val="0070C0"/>
                </a:solidFill>
              </a:rPr>
              <a:t>Als papa’s en mama’s nog moeten werken ga je naar de </a:t>
            </a:r>
            <a:r>
              <a:rPr lang="nl-NL" sz="4400" cap="none" dirty="0" err="1">
                <a:solidFill>
                  <a:srgbClr val="0070C0"/>
                </a:solidFill>
              </a:rPr>
              <a:t>bso</a:t>
            </a:r>
            <a:br>
              <a:rPr lang="nl-NL" sz="4400" cap="none" dirty="0">
                <a:solidFill>
                  <a:srgbClr val="0070C0"/>
                </a:solidFill>
              </a:rPr>
            </a:br>
            <a:endParaRPr lang="nl-NL" sz="4400" cap="none" dirty="0">
              <a:solidFill>
                <a:srgbClr val="0070C0"/>
              </a:solidFill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916786" y="2599054"/>
            <a:ext cx="4274235" cy="3205676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519" y="2064774"/>
            <a:ext cx="3205676" cy="4274234"/>
          </a:xfrm>
          <a:prstGeom prst="rect">
            <a:avLst/>
          </a:prstGeom>
        </p:spPr>
      </p:pic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565E37E9-3B4A-0E01-0460-64A82E0B96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918987" y="2064770"/>
            <a:ext cx="3205675" cy="427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563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>
            <a:extLst>
              <a:ext uri="{FF2B5EF4-FFF2-40B4-BE49-F238E27FC236}">
                <a16:creationId xmlns:a16="http://schemas.microsoft.com/office/drawing/2014/main" id="{D09F5552-39CF-49BE-9BA3-F2C2E97DD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CDD5D4-DC0E-4B2C-8B6B-FCAA00ECE0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B0A7D14-7B67-4022-A8BE-1CCD4A0F1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20A8FD-6876-4063-8479-B4CD543A8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cap="none" dirty="0">
                <a:solidFill>
                  <a:srgbClr val="0070C0"/>
                </a:solidFill>
              </a:rPr>
              <a:t>Wat </a:t>
            </a:r>
            <a:r>
              <a:rPr lang="en-US" b="1" cap="none" dirty="0" err="1">
                <a:solidFill>
                  <a:srgbClr val="0070C0"/>
                </a:solidFill>
              </a:rPr>
              <a:t>heb</a:t>
            </a:r>
            <a:r>
              <a:rPr lang="en-US" b="1" cap="none" dirty="0">
                <a:solidFill>
                  <a:srgbClr val="0070C0"/>
                </a:solidFill>
              </a:rPr>
              <a:t> je </a:t>
            </a:r>
            <a:r>
              <a:rPr lang="en-US" b="1" cap="none" dirty="0" err="1">
                <a:solidFill>
                  <a:srgbClr val="0070C0"/>
                </a:solidFill>
              </a:rPr>
              <a:t>nodig</a:t>
            </a:r>
            <a:r>
              <a:rPr lang="en-US" b="1" cap="none" dirty="0">
                <a:solidFill>
                  <a:srgbClr val="0070C0"/>
                </a:solidFill>
              </a:rPr>
              <a:t> op school?</a:t>
            </a:r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AB09A9E8-BF27-4613-A775-071F08208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AFE299-6F79-44AF-9A77-2DC2DC1F84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68B23E-F688-4986-83AE-DCB541B3FB29}"/>
              </a:ext>
            </a:extLst>
          </p:cNvPr>
          <p:cNvSpPr>
            <a:spLocks/>
          </p:cNvSpPr>
          <p:nvPr/>
        </p:nvSpPr>
        <p:spPr>
          <a:xfrm>
            <a:off x="2077689" y="5236194"/>
            <a:ext cx="4646289" cy="1873595"/>
          </a:xfrm>
          <a:prstGeom prst="rect">
            <a:avLst/>
          </a:prstGeom>
        </p:spPr>
        <p:txBody>
          <a:bodyPr/>
          <a:lstStyle/>
          <a:p>
            <a:pPr defTabSz="361188">
              <a:spcAft>
                <a:spcPts val="600"/>
              </a:spcAft>
            </a:pPr>
            <a:r>
              <a:rPr lang="nl-NL" sz="2400" dirty="0">
                <a:solidFill>
                  <a:srgbClr val="0070C0"/>
                </a:solidFill>
                <a:latin typeface="+mj-lt"/>
              </a:rPr>
              <a:t>Verder heb je een gymtas met gymschoenen (met naam) nodig </a:t>
            </a:r>
          </a:p>
          <a:p>
            <a:pPr defTabSz="361188">
              <a:spcAft>
                <a:spcPts val="600"/>
              </a:spcAft>
            </a:pPr>
            <a:r>
              <a:rPr lang="nl-NL" sz="2400" dirty="0">
                <a:solidFill>
                  <a:srgbClr val="0070C0"/>
                </a:solidFill>
                <a:latin typeface="+mj-lt"/>
              </a:rPr>
              <a:t>En laarzen voor het buitenspelen!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D8F8646-4E3B-43A7-BDD5-C5D94312B1B9}"/>
              </a:ext>
            </a:extLst>
          </p:cNvPr>
          <p:cNvSpPr>
            <a:spLocks/>
          </p:cNvSpPr>
          <p:nvPr/>
        </p:nvSpPr>
        <p:spPr>
          <a:xfrm>
            <a:off x="4525654" y="1528434"/>
            <a:ext cx="6750996" cy="1526112"/>
          </a:xfrm>
          <a:prstGeom prst="rect">
            <a:avLst/>
          </a:prstGeom>
        </p:spPr>
        <p:txBody>
          <a:bodyPr/>
          <a:lstStyle/>
          <a:p>
            <a:pPr defTabSz="361188"/>
            <a:r>
              <a:rPr lang="nl-NL" sz="2400" dirty="0">
                <a:solidFill>
                  <a:srgbClr val="0070C0"/>
                </a:solidFill>
                <a:latin typeface="+mj-lt"/>
              </a:rPr>
              <a:t>Op m</a:t>
            </a:r>
            <a:r>
              <a:rPr lang="nl-NL" sz="2400" kern="1200" dirty="0">
                <a:solidFill>
                  <a:srgbClr val="0070C0"/>
                </a:solidFill>
                <a:latin typeface="+mj-lt"/>
                <a:ea typeface="+mn-ea"/>
                <a:cs typeface="+mn-cs"/>
              </a:rPr>
              <a:t>aandag, dinsdag, donderdag en vrijdag:  	</a:t>
            </a:r>
            <a:br>
              <a:rPr lang="nl-NL" sz="2400" kern="1200" dirty="0">
                <a:solidFill>
                  <a:srgbClr val="0070C0"/>
                </a:solidFill>
                <a:latin typeface="+mj-lt"/>
                <a:ea typeface="+mn-ea"/>
                <a:cs typeface="+mn-cs"/>
              </a:rPr>
            </a:br>
            <a:r>
              <a:rPr lang="nl-NL" sz="2400" kern="1200" dirty="0">
                <a:solidFill>
                  <a:srgbClr val="0070C0"/>
                </a:solidFill>
                <a:latin typeface="+mj-lt"/>
                <a:ea typeface="+mn-ea"/>
                <a:cs typeface="+mn-cs"/>
              </a:rPr>
              <a:t>Tas met 2x beker met drinken, fruit en lunch.</a:t>
            </a:r>
          </a:p>
          <a:p>
            <a:pPr defTabSz="361188"/>
            <a:endParaRPr lang="nl-NL" sz="2400" kern="1200" dirty="0">
              <a:solidFill>
                <a:srgbClr val="0070C0"/>
              </a:solidFill>
              <a:latin typeface="+mj-lt"/>
              <a:ea typeface="+mn-ea"/>
              <a:cs typeface="+mn-cs"/>
            </a:endParaRPr>
          </a:p>
          <a:p>
            <a:pPr defTabSz="361188"/>
            <a:r>
              <a:rPr lang="nl-NL" sz="2400" dirty="0">
                <a:solidFill>
                  <a:srgbClr val="0070C0"/>
                </a:solidFill>
                <a:latin typeface="+mj-lt"/>
              </a:rPr>
              <a:t>Op</a:t>
            </a:r>
            <a:r>
              <a:rPr lang="nl-NL" sz="2400" kern="1200" dirty="0">
                <a:solidFill>
                  <a:srgbClr val="0070C0"/>
                </a:solidFill>
                <a:latin typeface="+mj-lt"/>
                <a:ea typeface="+mn-ea"/>
                <a:cs typeface="+mn-cs"/>
              </a:rPr>
              <a:t> woensdag:		</a:t>
            </a:r>
            <a:br>
              <a:rPr lang="nl-NL" sz="2400" kern="1200" dirty="0">
                <a:solidFill>
                  <a:srgbClr val="0070C0"/>
                </a:solidFill>
                <a:latin typeface="+mj-lt"/>
                <a:ea typeface="+mn-ea"/>
                <a:cs typeface="+mn-cs"/>
              </a:rPr>
            </a:br>
            <a:r>
              <a:rPr lang="nl-NL" sz="2400" kern="1200" dirty="0">
                <a:solidFill>
                  <a:srgbClr val="0070C0"/>
                </a:solidFill>
                <a:latin typeface="+mj-lt"/>
                <a:ea typeface="+mn-ea"/>
                <a:cs typeface="+mn-cs"/>
              </a:rPr>
              <a:t>Tas met 1x beker met drinken en fruit.</a:t>
            </a:r>
          </a:p>
          <a:p>
            <a:pPr>
              <a:spcAft>
                <a:spcPts val="600"/>
              </a:spcAft>
            </a:pP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936607">
            <a:off x="691643" y="2041214"/>
            <a:ext cx="3326609" cy="262133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9F3E956-B7DA-CA14-4094-989AE79479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654" y="3458500"/>
            <a:ext cx="2052390" cy="1874516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3FA63186-1F0F-3114-4F43-46E7C3503AB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4336" y="3505656"/>
            <a:ext cx="1889102" cy="1780203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3BC914F4-6418-8150-3629-71F855218C0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655867">
            <a:off x="8534994" y="4241855"/>
            <a:ext cx="2978347" cy="2233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50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7B0523-7087-4EAA-B6A4-253B9AD60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050" y="1011936"/>
            <a:ext cx="4720908" cy="830997"/>
          </a:xfrm>
        </p:spPr>
        <p:txBody>
          <a:bodyPr>
            <a:normAutofit/>
          </a:bodyPr>
          <a:lstStyle/>
          <a:p>
            <a:pPr algn="ctr"/>
            <a:r>
              <a:rPr lang="nl-NL" sz="3200" cap="none" dirty="0">
                <a:solidFill>
                  <a:srgbClr val="0070C0"/>
                </a:solidFill>
              </a:rPr>
              <a:t>Hier komen we binnen!</a:t>
            </a:r>
          </a:p>
        </p:txBody>
      </p:sp>
      <p:pic>
        <p:nvPicPr>
          <p:cNvPr id="8" name="Afbeelding 7" descr="Afbeelding met kleding, schoeisel, persoon, buitenshuis&#10;&#10;Automatisch gegenereerde beschrijving">
            <a:extLst>
              <a:ext uri="{FF2B5EF4-FFF2-40B4-BE49-F238E27FC236}">
                <a16:creationId xmlns:a16="http://schemas.microsoft.com/office/drawing/2014/main" id="{6B615109-9115-C2A1-A26E-8797898460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0048" y="1842933"/>
            <a:ext cx="3567322" cy="4756429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6730758-F0A0-80FD-9627-0116F51DC9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5836" y="3270658"/>
            <a:ext cx="2499577" cy="332870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25E67CB4-EC42-2EED-8323-2A88B7798A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6044" y="512954"/>
            <a:ext cx="4493141" cy="182895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7761B9C-A112-638C-B9FE-B093500247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716" y="3160920"/>
            <a:ext cx="2578832" cy="3438442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AD46BAA-F611-C8B3-296A-D8F52AD0A9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51556" y="2670150"/>
            <a:ext cx="2859272" cy="1201016"/>
          </a:xfrm>
          <a:prstGeom prst="rect">
            <a:avLst/>
          </a:prstGeom>
        </p:spPr>
      </p:pic>
      <p:sp>
        <p:nvSpPr>
          <p:cNvPr id="10" name="Tijdelijke aanduiding voor inhoud 3">
            <a:extLst>
              <a:ext uri="{FF2B5EF4-FFF2-40B4-BE49-F238E27FC236}">
                <a16:creationId xmlns:a16="http://schemas.microsoft.com/office/drawing/2014/main" id="{FD6CAD4A-DECC-19CF-5BAD-BDDD984A4366}"/>
              </a:ext>
            </a:extLst>
          </p:cNvPr>
          <p:cNvSpPr txBox="1">
            <a:spLocks/>
          </p:cNvSpPr>
          <p:nvPr/>
        </p:nvSpPr>
        <p:spPr>
          <a:xfrm>
            <a:off x="5737966" y="2048219"/>
            <a:ext cx="6049900" cy="395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nl-NL" sz="2400" dirty="0">
                <a:solidFill>
                  <a:srgbClr val="00B0F0"/>
                </a:solidFill>
                <a:latin typeface="+mj-lt"/>
              </a:rPr>
              <a:t>Hand geven, zwaaien, high five of iets anders</a:t>
            </a:r>
          </a:p>
        </p:txBody>
      </p:sp>
    </p:spTree>
    <p:extLst>
      <p:ext uri="{BB962C8B-B14F-4D97-AF65-F5344CB8AC3E}">
        <p14:creationId xmlns:p14="http://schemas.microsoft.com/office/powerpoint/2010/main" val="2854016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0C624D-AB1F-4356-B9AD-B9FD94150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071" y="475093"/>
            <a:ext cx="3585365" cy="1129971"/>
          </a:xfrm>
        </p:spPr>
        <p:txBody>
          <a:bodyPr>
            <a:noAutofit/>
          </a:bodyPr>
          <a:lstStyle/>
          <a:p>
            <a:pPr algn="ctr"/>
            <a:r>
              <a:rPr lang="nl-NL" sz="3600" cap="none" dirty="0">
                <a:solidFill>
                  <a:srgbClr val="0070C0"/>
                </a:solidFill>
              </a:rPr>
              <a:t>Hier hangen we onze jassen en tassen  op</a:t>
            </a:r>
          </a:p>
        </p:txBody>
      </p:sp>
      <p:pic>
        <p:nvPicPr>
          <p:cNvPr id="12" name="Afbeelding 11" descr="Afbeelding met persoon, kleding, Menselijk gezicht, overdekt&#10;&#10;Automatisch gegenereerde beschrijving">
            <a:extLst>
              <a:ext uri="{FF2B5EF4-FFF2-40B4-BE49-F238E27FC236}">
                <a16:creationId xmlns:a16="http://schemas.microsoft.com/office/drawing/2014/main" id="{63A8FC8A-816E-802C-7007-8EBF7155D2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20421" y="2073554"/>
            <a:ext cx="3260026" cy="4346701"/>
          </a:xfrm>
          <a:prstGeom prst="rect">
            <a:avLst/>
          </a:prstGeom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D4FC5BEF-46DC-6CEF-E97B-1E704149EF56}"/>
              </a:ext>
            </a:extLst>
          </p:cNvPr>
          <p:cNvSpPr txBox="1"/>
          <p:nvPr/>
        </p:nvSpPr>
        <p:spPr>
          <a:xfrm>
            <a:off x="6275512" y="475093"/>
            <a:ext cx="49416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rgbClr val="0070C0"/>
                </a:solidFill>
                <a:latin typeface="+mj-lt"/>
              </a:rPr>
              <a:t>De drinkbekers die in de koelkast gaan, mogen in de  bak. De rest blijft in de tas.</a:t>
            </a:r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570A02B-C219-7ABD-732D-9B4FC665BB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7814" y="2220674"/>
            <a:ext cx="4769349" cy="357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63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A562FA-1E99-44F3-8912-3A3692BE5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125" y="795129"/>
            <a:ext cx="4755874" cy="1079387"/>
          </a:xfrm>
        </p:spPr>
        <p:txBody>
          <a:bodyPr>
            <a:noAutofit/>
          </a:bodyPr>
          <a:lstStyle/>
          <a:p>
            <a:pPr algn="ctr"/>
            <a:r>
              <a:rPr lang="nl-NL" sz="3200" cap="none" dirty="0">
                <a:solidFill>
                  <a:srgbClr val="0070C0"/>
                </a:solidFill>
              </a:rPr>
              <a:t>Op het kiesbord kan je kiezen wat je wilt gaan doen</a:t>
            </a:r>
          </a:p>
        </p:txBody>
      </p:sp>
      <p:sp>
        <p:nvSpPr>
          <p:cNvPr id="8" name="Rechthoek 7"/>
          <p:cNvSpPr/>
          <p:nvPr/>
        </p:nvSpPr>
        <p:spPr>
          <a:xfrm>
            <a:off x="6511925" y="4715411"/>
            <a:ext cx="54483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200" dirty="0">
                <a:solidFill>
                  <a:srgbClr val="0070C0"/>
                </a:solidFill>
                <a:latin typeface="+mj-lt"/>
              </a:rPr>
              <a:t>Op het planbord zet je wanneer je een taakje gaat doen.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5906" y="126175"/>
            <a:ext cx="171450" cy="6629400"/>
          </a:xfrm>
          <a:prstGeom prst="rect">
            <a:avLst/>
          </a:prstGeom>
        </p:spPr>
      </p:pic>
      <p:pic>
        <p:nvPicPr>
          <p:cNvPr id="5" name="Afbeelding 4" descr="Afbeelding met kleding, overdekt, persoon, tekst&#10;&#10;Automatisch gegenereerde beschrijving">
            <a:extLst>
              <a:ext uri="{FF2B5EF4-FFF2-40B4-BE49-F238E27FC236}">
                <a16:creationId xmlns:a16="http://schemas.microsoft.com/office/drawing/2014/main" id="{BADCD0D3-9E3D-8278-1BDC-333695CD84E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742" y="2222194"/>
            <a:ext cx="3400036" cy="4533381"/>
          </a:xfrm>
          <a:prstGeom prst="rect">
            <a:avLst/>
          </a:prstGeom>
        </p:spPr>
      </p:pic>
      <p:pic>
        <p:nvPicPr>
          <p:cNvPr id="9" name="Afbeelding 8" descr="Afbeelding met tekst, whiteboard, handschrift, overdekt&#10;&#10;Automatisch gegenereerde beschrijving">
            <a:extLst>
              <a:ext uri="{FF2B5EF4-FFF2-40B4-BE49-F238E27FC236}">
                <a16:creationId xmlns:a16="http://schemas.microsoft.com/office/drawing/2014/main" id="{26FC1CAC-28E1-45FA-EF95-7E893DCC28D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4175" y="514350"/>
            <a:ext cx="50038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00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4862" y="109785"/>
            <a:ext cx="5214964" cy="1660172"/>
          </a:xfrm>
        </p:spPr>
        <p:txBody>
          <a:bodyPr>
            <a:noAutofit/>
          </a:bodyPr>
          <a:lstStyle/>
          <a:p>
            <a:r>
              <a:rPr lang="nl-NL" sz="3600" cap="none" dirty="0">
                <a:solidFill>
                  <a:srgbClr val="0070C0"/>
                </a:solidFill>
              </a:rPr>
              <a:t>We spelen aan een tafel, in een hoek…</a:t>
            </a:r>
            <a:endParaRPr lang="nl-NL" sz="3200" cap="none" dirty="0">
              <a:solidFill>
                <a:srgbClr val="0070C0"/>
              </a:solidFill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6991350" y="437689"/>
            <a:ext cx="4457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200" dirty="0">
                <a:solidFill>
                  <a:srgbClr val="0070C0"/>
                </a:solidFill>
                <a:latin typeface="+mj-lt"/>
              </a:rPr>
              <a:t>…of je maakt een taakje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6049" y="1150702"/>
            <a:ext cx="3455761" cy="2591820"/>
          </a:xfrm>
          <a:prstGeom prst="rect">
            <a:avLst/>
          </a:prstGeom>
        </p:spPr>
      </p:pic>
      <p:pic>
        <p:nvPicPr>
          <p:cNvPr id="11" name="Tijdelijke aanduiding voor inhoud 10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2552" y="4079847"/>
            <a:ext cx="2714625" cy="2659338"/>
          </a:xfr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594" y="1150702"/>
            <a:ext cx="3734543" cy="2800907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4866" y="109785"/>
            <a:ext cx="171450" cy="6629400"/>
          </a:xfrm>
          <a:prstGeom prst="rect">
            <a:avLst/>
          </a:prstGeom>
        </p:spPr>
      </p:pic>
      <p:pic>
        <p:nvPicPr>
          <p:cNvPr id="9" name="Tijdelijke aanduiding voor inhoud 8" descr="Afbeelding met kleding, persoon, overdekt, spelen&#10;&#10;Automatisch gegenereerde beschrijving">
            <a:extLst>
              <a:ext uri="{FF2B5EF4-FFF2-40B4-BE49-F238E27FC236}">
                <a16:creationId xmlns:a16="http://schemas.microsoft.com/office/drawing/2014/main" id="{A2E6FB01-0C41-2F61-35B8-FB2B29DCEB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63" y="4018189"/>
            <a:ext cx="3627995" cy="2720996"/>
          </a:xfrm>
        </p:spPr>
      </p:pic>
    </p:spTree>
    <p:extLst>
      <p:ext uri="{BB962C8B-B14F-4D97-AF65-F5344CB8AC3E}">
        <p14:creationId xmlns:p14="http://schemas.microsoft.com/office/powerpoint/2010/main" val="2392936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98F56C-9D45-02F0-E7B8-AE34F3393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998943"/>
          </a:xfrm>
        </p:spPr>
        <p:txBody>
          <a:bodyPr>
            <a:normAutofit/>
          </a:bodyPr>
          <a:lstStyle/>
          <a:p>
            <a:r>
              <a:rPr lang="nl-NL" sz="4400" cap="none" dirty="0">
                <a:solidFill>
                  <a:srgbClr val="0070C0"/>
                </a:solidFill>
              </a:rPr>
              <a:t>Elke dag is er een kringmoment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50FC3979-239E-ACE4-5E9E-B0CCCA693AC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9640" y="1616805"/>
            <a:ext cx="6457084" cy="485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3903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ABFB16-1E0F-4F46-A7DE-323229DED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423" y="524888"/>
            <a:ext cx="10178322" cy="1903615"/>
          </a:xfrm>
        </p:spPr>
        <p:txBody>
          <a:bodyPr>
            <a:normAutofit/>
          </a:bodyPr>
          <a:lstStyle/>
          <a:p>
            <a:pPr algn="ctr"/>
            <a:r>
              <a:rPr lang="nl-NL" cap="none" dirty="0">
                <a:solidFill>
                  <a:srgbClr val="0070C0"/>
                </a:solidFill>
              </a:rPr>
              <a:t>We eten gezellig samen aan tafel of in de kring</a:t>
            </a:r>
          </a:p>
        </p:txBody>
      </p:sp>
      <p:pic>
        <p:nvPicPr>
          <p:cNvPr id="7" name="Afbeelding 6" descr="Afbeelding met kleding, persoon, Menselijk gezicht, peuter&#10;&#10;Automatisch gegenereerde beschrijving">
            <a:extLst>
              <a:ext uri="{FF2B5EF4-FFF2-40B4-BE49-F238E27FC236}">
                <a16:creationId xmlns:a16="http://schemas.microsoft.com/office/drawing/2014/main" id="{F2D35CA5-7A2B-A84F-BB59-5807AB0350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417" y="1942198"/>
            <a:ext cx="4370160" cy="3277620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03E4BD2-4520-282E-E164-7A57CC23700B}"/>
              </a:ext>
            </a:extLst>
          </p:cNvPr>
          <p:cNvSpPr txBox="1"/>
          <p:nvPr/>
        </p:nvSpPr>
        <p:spPr>
          <a:xfrm>
            <a:off x="6762750" y="5419405"/>
            <a:ext cx="4010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solidFill>
                  <a:srgbClr val="0070C0"/>
                </a:solidFill>
                <a:latin typeface="+mj-lt"/>
              </a:rPr>
              <a:t> … en om 12.00 uur eten we een boterham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34A55D0-4AC3-EE08-3393-3F497CE1C4C2}"/>
              </a:ext>
            </a:extLst>
          </p:cNvPr>
          <p:cNvSpPr txBox="1"/>
          <p:nvPr/>
        </p:nvSpPr>
        <p:spPr>
          <a:xfrm>
            <a:off x="1419225" y="5419405"/>
            <a:ext cx="40100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dirty="0">
                <a:solidFill>
                  <a:srgbClr val="0070C0"/>
                </a:solidFill>
                <a:latin typeface="+mj-lt"/>
              </a:rPr>
              <a:t>Om 10.00 uur eten we fruit…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F6D47C8-9EF6-3CFF-B552-A058F233B4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255" y="1990405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24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955ED0-A1F3-42A8-9938-81AA48845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45" y="485215"/>
            <a:ext cx="4800600" cy="1304674"/>
          </a:xfrm>
        </p:spPr>
        <p:txBody>
          <a:bodyPr>
            <a:normAutofit/>
          </a:bodyPr>
          <a:lstStyle/>
          <a:p>
            <a:pPr algn="ctr"/>
            <a:r>
              <a:rPr lang="nl-NL" sz="4400" cap="none" dirty="0">
                <a:solidFill>
                  <a:srgbClr val="0070C0"/>
                </a:solidFill>
              </a:rPr>
              <a:t>Dit is de WC</a:t>
            </a: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035" y="1579148"/>
            <a:ext cx="3616037" cy="4821382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id="{274952E8-E93B-BA76-2433-5CC5551AE0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6A9BEFD-CA18-FB2F-A4F6-DB8BA2E959C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617" y="1786524"/>
            <a:ext cx="5875507" cy="440663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ED63D4C2-3214-9D5A-CD02-93F6DEC6189C}"/>
              </a:ext>
            </a:extLst>
          </p:cNvPr>
          <p:cNvSpPr txBox="1">
            <a:spLocks/>
          </p:cNvSpPr>
          <p:nvPr/>
        </p:nvSpPr>
        <p:spPr>
          <a:xfrm>
            <a:off x="5943600" y="481850"/>
            <a:ext cx="4800600" cy="130467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100" kern="1200" cap="all" spc="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400" cap="none" dirty="0">
                <a:solidFill>
                  <a:srgbClr val="0070C0"/>
                </a:solidFill>
              </a:rPr>
              <a:t>En hier kan je je handen wassen</a:t>
            </a:r>
          </a:p>
        </p:txBody>
      </p:sp>
    </p:spTree>
    <p:extLst>
      <p:ext uri="{BB962C8B-B14F-4D97-AF65-F5344CB8AC3E}">
        <p14:creationId xmlns:p14="http://schemas.microsoft.com/office/powerpoint/2010/main" val="2112457507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Aangepast 2">
      <a:dk1>
        <a:sysClr val="windowText" lastClr="000000"/>
      </a:dk1>
      <a:lt1>
        <a:sysClr val="window" lastClr="FFFFFF"/>
      </a:lt1>
      <a:dk2>
        <a:srgbClr val="24EE59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Aangepast 3">
      <a:majorFont>
        <a:latin typeface="Dreaming Outloud Pro"/>
        <a:ea typeface=""/>
        <a:cs typeface=""/>
      </a:majorFont>
      <a:minorFont>
        <a:latin typeface="Gill Sans MT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E8A1A585D8D46B37420DD3F993740" ma:contentTypeVersion="18" ma:contentTypeDescription="Een nieuw document maken." ma:contentTypeScope="" ma:versionID="2ef1c41501bafc4c2039810595be5480">
  <xsd:schema xmlns:xsd="http://www.w3.org/2001/XMLSchema" xmlns:xs="http://www.w3.org/2001/XMLSchema" xmlns:p="http://schemas.microsoft.com/office/2006/metadata/properties" xmlns:ns2="ac49a917-6a64-4248-b650-d041c07ae2dd" xmlns:ns3="72543dbb-ded3-4e27-94bf-3440b24417c7" xmlns:ns4="a26e61e2-8c52-47cc-8122-116d0b5c41c1" targetNamespace="http://schemas.microsoft.com/office/2006/metadata/properties" ma:root="true" ma:fieldsID="5ca7d11551fbcbae8a3d6bf91c6c1418" ns2:_="" ns3:_="" ns4:_="">
    <xsd:import namespace="ac49a917-6a64-4248-b650-d041c07ae2dd"/>
    <xsd:import namespace="72543dbb-ded3-4e27-94bf-3440b24417c7"/>
    <xsd:import namespace="a26e61e2-8c52-47cc-8122-116d0b5c41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4:SharedWithUsers" minOccurs="0"/>
                <xsd:element ref="ns4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9a917-6a64-4248-b650-d041c07ae2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b275fdfd-6a5c-4391-a626-d18a95d1d3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543dbb-ded3-4e27-94bf-3440b24417c7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78f76a3-ab05-48f3-af57-c281d3425d9a}" ma:internalName="TaxCatchAll" ma:showField="CatchAllData" ma:web="72543dbb-ded3-4e27-94bf-3440b24417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6e61e2-8c52-47cc-8122-116d0b5c41c1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c49a917-6a64-4248-b650-d041c07ae2dd">
      <Terms xmlns="http://schemas.microsoft.com/office/infopath/2007/PartnerControls"/>
    </lcf76f155ced4ddcb4097134ff3c332f>
    <TaxCatchAll xmlns="72543dbb-ded3-4e27-94bf-3440b24417c7" xsi:nil="true"/>
    <SharedWithUsers xmlns="a26e61e2-8c52-47cc-8122-116d0b5c41c1">
      <UserInfo>
        <DisplayName>Delaja Meenink</DisplayName>
        <AccountId>31</AccountId>
        <AccountType/>
      </UserInfo>
      <UserInfo>
        <DisplayName>office@compactweb.nl</DisplayName>
        <AccountId>567</AccountId>
        <AccountType/>
      </UserInfo>
      <UserInfo>
        <DisplayName>Lonni Schrijver</DisplayName>
        <AccountId>34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5C19F592-6B87-493D-B164-CEA6EC9AEEC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44B9E8D-4A06-4C92-94A1-895B5828D7CB}">
  <ds:schemaRefs>
    <ds:schemaRef ds:uri="72543dbb-ded3-4e27-94bf-3440b24417c7"/>
    <ds:schemaRef ds:uri="a26e61e2-8c52-47cc-8122-116d0b5c41c1"/>
    <ds:schemaRef ds:uri="ac49a917-6a64-4248-b650-d041c07ae2d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EBD3EEA-7413-450D-BDC8-BC8B2C36FAD4}">
  <ds:schemaRefs>
    <ds:schemaRef ds:uri="a26e61e2-8c52-47cc-8122-116d0b5c41c1"/>
    <ds:schemaRef ds:uri="http://purl.org/dc/elements/1.1/"/>
    <ds:schemaRef ds:uri="http://schemas.openxmlformats.org/package/2006/metadata/core-properties"/>
    <ds:schemaRef ds:uri="ac49a917-6a64-4248-b650-d041c07ae2dd"/>
    <ds:schemaRef ds:uri="72543dbb-ded3-4e27-94bf-3440b24417c7"/>
    <ds:schemaRef ds:uri="http://purl.org/dc/terms/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194</TotalTime>
  <Words>226</Words>
  <Application>Microsoft Office PowerPoint</Application>
  <PresentationFormat>Breedbeeld</PresentationFormat>
  <Paragraphs>26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Dreaming Outloud Pro</vt:lpstr>
      <vt:lpstr>Gill Sans MT</vt:lpstr>
      <vt:lpstr>Badge</vt:lpstr>
      <vt:lpstr>PowerPoint-presentatie</vt:lpstr>
      <vt:lpstr>Wat heb je nodig op school?</vt:lpstr>
      <vt:lpstr>Hier komen we binnen!</vt:lpstr>
      <vt:lpstr>Hier hangen we onze jassen en tassen  op</vt:lpstr>
      <vt:lpstr>Op het kiesbord kan je kiezen wat je wilt gaan doen</vt:lpstr>
      <vt:lpstr>We spelen aan een tafel, in een hoek…</vt:lpstr>
      <vt:lpstr>Elke dag is er een kringmoment</vt:lpstr>
      <vt:lpstr>We eten gezellig samen aan tafel of in de kring</vt:lpstr>
      <vt:lpstr>Dit is de WC</vt:lpstr>
      <vt:lpstr>Hier spelen we buiten</vt:lpstr>
      <vt:lpstr>PowerPoint-presentatie</vt:lpstr>
      <vt:lpstr>Als papa’s en mama’s nog moeten werken ga je naar de bso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Tamara</dc:creator>
  <cp:lastModifiedBy>Sytske Blaauw</cp:lastModifiedBy>
  <cp:revision>6</cp:revision>
  <dcterms:created xsi:type="dcterms:W3CDTF">2019-05-29T13:28:42Z</dcterms:created>
  <dcterms:modified xsi:type="dcterms:W3CDTF">2024-10-10T07:39:37Z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chool">
    <vt:lpwstr/>
  </property>
  <property fmtid="{D5CDD505-2E9C-101B-9397-08002B2CF9AE}" pid="3" name="Groep">
    <vt:lpwstr/>
  </property>
  <property fmtid="{D5CDD505-2E9C-101B-9397-08002B2CF9AE}" pid="4" name="ContentTypeId">
    <vt:lpwstr>0x010100BEBE8A1A585D8D46B37420DD3F993740</vt:lpwstr>
  </property>
  <property fmtid="{D5CDD505-2E9C-101B-9397-08002B2CF9AE}" pid="5" name="Schooljaar">
    <vt:lpwstr>5;#2020-2021|b3f0bc8e-1cbf-4c05-b067-4008e88b092c</vt:lpwstr>
  </property>
  <property fmtid="{D5CDD505-2E9C-101B-9397-08002B2CF9AE}" pid="6" name="SharedWithUsers">
    <vt:lpwstr>31;#Delaja Meenink;#567;#office@compactweb.nl;#34;#Lonni Schrijver</vt:lpwstr>
  </property>
  <property fmtid="{D5CDD505-2E9C-101B-9397-08002B2CF9AE}" pid="7" name="Order">
    <vt:r8>23600</vt:r8>
  </property>
  <property fmtid="{D5CDD505-2E9C-101B-9397-08002B2CF9AE}" pid="8" name="MediaServiceImageTags">
    <vt:lpwstr/>
  </property>
</Properties>
</file>