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365" r:id="rId2"/>
    <p:sldId id="279" r:id="rId3"/>
    <p:sldId id="280" r:id="rId4"/>
    <p:sldId id="281" r:id="rId5"/>
    <p:sldId id="282" r:id="rId6"/>
    <p:sldId id="391" r:id="rId7"/>
    <p:sldId id="392" r:id="rId8"/>
    <p:sldId id="393" r:id="rId9"/>
    <p:sldId id="394" r:id="rId10"/>
    <p:sldId id="395" r:id="rId11"/>
    <p:sldId id="396" r:id="rId12"/>
    <p:sldId id="262" r:id="rId13"/>
    <p:sldId id="263" r:id="rId14"/>
    <p:sldId id="264" r:id="rId1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B00541-3F4C-D8F7-2446-54AD65B6D6D2}" v="6" dt="2026-10-25T14:02:21.3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5500" autoAdjust="0"/>
  </p:normalViewPr>
  <p:slideViewPr>
    <p:cSldViewPr snapToGrid="0">
      <p:cViewPr varScale="1">
        <p:scale>
          <a:sx n="45" d="100"/>
          <a:sy n="45" d="100"/>
        </p:scale>
        <p:origin x="209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BRONNEN</a:t>
            </a:r>
          </a:p>
          <a:p>
            <a:r>
              <a:rPr dirty="0"/>
              <a:t>https://ennatuurlijk.nl/leveringsservice/in-jouw-buurt/warmtenet-helmond</a:t>
            </a:r>
          </a:p>
          <a:p>
            <a:r>
              <a:rPr dirty="0"/>
              <a:t>https://www.helmond.nl/ontwikkelplannen-energietransitie-rijpelberg-brouwhuis-beide-oost-en-west</a:t>
            </a:r>
          </a:p>
          <a:p>
            <a:r>
              <a:rPr dirty="0" err="1"/>
              <a:t>Geraadpleegd</a:t>
            </a:r>
            <a:r>
              <a:rPr dirty="0"/>
              <a:t>: 17 </a:t>
            </a:r>
            <a:r>
              <a:rPr dirty="0" err="1"/>
              <a:t>oktober</a:t>
            </a:r>
            <a:r>
              <a:rPr dirty="0"/>
              <a:t>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BRONNEN</a:t>
            </a:r>
          </a:p>
          <a:p>
            <a:r>
              <a:rPr dirty="0"/>
              <a:t>https://www.helmond.nl/warmte</a:t>
            </a:r>
          </a:p>
          <a:p>
            <a:r>
              <a:rPr dirty="0" err="1"/>
              <a:t>Geraadpleegd</a:t>
            </a:r>
            <a:r>
              <a:rPr dirty="0"/>
              <a:t>: 17 </a:t>
            </a:r>
            <a:r>
              <a:rPr dirty="0" err="1"/>
              <a:t>oktober</a:t>
            </a:r>
            <a:r>
              <a:rPr dirty="0"/>
              <a:t>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BRONNEN</a:t>
            </a:r>
          </a:p>
          <a:p>
            <a:r>
              <a:rPr dirty="0"/>
              <a:t>https://www.brabant.nl/actueel/nieuws/onderzoek-ondersteunt-haalbaarheid-warmtebedrijf-brabant/</a:t>
            </a:r>
          </a:p>
          <a:p>
            <a:r>
              <a:rPr dirty="0" err="1"/>
              <a:t>Geraadpleegd</a:t>
            </a:r>
            <a:r>
              <a:rPr dirty="0"/>
              <a:t>: 17 </a:t>
            </a:r>
            <a:r>
              <a:rPr dirty="0" err="1"/>
              <a:t>oktober</a:t>
            </a:r>
            <a:r>
              <a:rPr dirty="0"/>
              <a:t>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Doel: </a:t>
            </a:r>
            <a:r>
              <a:rPr dirty="0" err="1"/>
              <a:t>bewoners</a:t>
            </a:r>
            <a:r>
              <a:rPr dirty="0"/>
              <a:t> </a:t>
            </a:r>
            <a:r>
              <a:rPr dirty="0" err="1"/>
              <a:t>helpen</a:t>
            </a:r>
            <a:r>
              <a:rPr dirty="0"/>
              <a:t> </a:t>
            </a:r>
            <a:r>
              <a:rPr dirty="0" err="1"/>
              <a:t>begrijpen</a:t>
            </a:r>
            <a:r>
              <a:rPr dirty="0"/>
              <a:t> </a:t>
            </a:r>
            <a:r>
              <a:rPr dirty="0" err="1"/>
              <a:t>waarom</a:t>
            </a:r>
            <a:r>
              <a:rPr dirty="0"/>
              <a:t> </a:t>
            </a:r>
            <a:r>
              <a:rPr dirty="0" err="1"/>
              <a:t>goede</a:t>
            </a:r>
            <a:r>
              <a:rPr dirty="0"/>
              <a:t> </a:t>
            </a:r>
            <a:r>
              <a:rPr dirty="0" err="1"/>
              <a:t>uitkoeling</a:t>
            </a:r>
            <a:r>
              <a:rPr dirty="0"/>
              <a:t>, </a:t>
            </a:r>
            <a:r>
              <a:rPr dirty="0" err="1"/>
              <a:t>metingen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passend</a:t>
            </a:r>
            <a:r>
              <a:rPr dirty="0"/>
              <a:t> </a:t>
            </a:r>
            <a:r>
              <a:rPr dirty="0" err="1"/>
              <a:t>onderhoud</a:t>
            </a:r>
            <a:r>
              <a:rPr dirty="0"/>
              <a:t> </a:t>
            </a:r>
            <a:r>
              <a:rPr dirty="0" err="1"/>
              <a:t>belangrijk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. </a:t>
            </a:r>
            <a:r>
              <a:rPr dirty="0" err="1"/>
              <a:t>Nodig</a:t>
            </a:r>
            <a:r>
              <a:rPr dirty="0"/>
              <a:t> </a:t>
            </a:r>
            <a:r>
              <a:rPr dirty="0" err="1"/>
              <a:t>bewoners</a:t>
            </a:r>
            <a:r>
              <a:rPr dirty="0"/>
              <a:t> met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oude</a:t>
            </a:r>
            <a:r>
              <a:rPr dirty="0"/>
              <a:t> of </a:t>
            </a:r>
            <a:r>
              <a:rPr dirty="0" err="1"/>
              <a:t>slecht</a:t>
            </a:r>
            <a:r>
              <a:rPr dirty="0"/>
              <a:t> </a:t>
            </a:r>
            <a:r>
              <a:rPr dirty="0" err="1"/>
              <a:t>werkende</a:t>
            </a:r>
            <a:r>
              <a:rPr dirty="0"/>
              <a:t> </a:t>
            </a:r>
            <a:r>
              <a:rPr dirty="0" err="1"/>
              <a:t>installatie</a:t>
            </a:r>
            <a:r>
              <a:rPr dirty="0"/>
              <a:t> </a:t>
            </a:r>
            <a:r>
              <a:rPr dirty="0" err="1"/>
              <a:t>uit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controle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zo </a:t>
            </a:r>
            <a:r>
              <a:rPr dirty="0" err="1"/>
              <a:t>nodig</a:t>
            </a:r>
            <a:r>
              <a:rPr dirty="0"/>
              <a:t> </a:t>
            </a:r>
            <a:r>
              <a:rPr dirty="0" err="1"/>
              <a:t>vernieuwing</a:t>
            </a:r>
            <a:r>
              <a:rPr dirty="0"/>
              <a:t>. </a:t>
            </a:r>
            <a:r>
              <a:rPr dirty="0" err="1"/>
              <a:t>Leeftijd</a:t>
            </a:r>
            <a:r>
              <a:rPr dirty="0"/>
              <a:t> </a:t>
            </a:r>
            <a:r>
              <a:rPr dirty="0" err="1"/>
              <a:t>alleen</a:t>
            </a:r>
            <a:r>
              <a:rPr dirty="0"/>
              <a:t> </a:t>
            </a:r>
            <a:r>
              <a:rPr dirty="0" err="1"/>
              <a:t>bewijst</a:t>
            </a:r>
            <a:r>
              <a:rPr dirty="0"/>
              <a:t>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vervanging</a:t>
            </a:r>
            <a:r>
              <a:rPr dirty="0"/>
              <a:t> </a:t>
            </a:r>
            <a:r>
              <a:rPr dirty="0" err="1"/>
              <a:t>nodig</a:t>
            </a:r>
            <a:r>
              <a:rPr dirty="0"/>
              <a:t> is.</a:t>
            </a:r>
          </a:p>
          <a:p>
            <a:endParaRPr dirty="0"/>
          </a:p>
          <a:p>
            <a:r>
              <a:rPr dirty="0"/>
              <a:t>Bronnen:</a:t>
            </a:r>
          </a:p>
          <a:p>
            <a:r>
              <a:rPr dirty="0" err="1"/>
              <a:t>Ennatuurlijk</a:t>
            </a:r>
            <a:r>
              <a:rPr dirty="0"/>
              <a:t>, Team Helmond, Helmond </a:t>
            </a:r>
            <a:r>
              <a:rPr dirty="0" err="1"/>
              <a:t>toekomst</a:t>
            </a:r>
            <a:r>
              <a:rPr dirty="0"/>
              <a:t> Proof!, 12 </a:t>
            </a:r>
            <a:r>
              <a:rPr dirty="0" err="1"/>
              <a:t>juni</a:t>
            </a:r>
            <a:r>
              <a:rPr dirty="0"/>
              <a:t> 2026. </a:t>
            </a:r>
            <a:r>
              <a:rPr dirty="0" err="1"/>
              <a:t>Aangeleverde</a:t>
            </a:r>
            <a:r>
              <a:rPr dirty="0"/>
              <a:t> PDF: 20260612 </a:t>
            </a:r>
            <a:r>
              <a:rPr dirty="0" err="1"/>
              <a:t>optimalisatie</a:t>
            </a:r>
            <a:r>
              <a:rPr dirty="0"/>
              <a:t> </a:t>
            </a:r>
            <a:r>
              <a:rPr dirty="0" err="1"/>
              <a:t>warmtenet</a:t>
            </a:r>
            <a:r>
              <a:rPr dirty="0"/>
              <a:t> Helmond toekomstproof.pdf.</a:t>
            </a:r>
          </a:p>
          <a:p>
            <a:endParaRPr dirty="0"/>
          </a:p>
          <a:p>
            <a:r>
              <a:rPr dirty="0" err="1"/>
              <a:t>Webbronnen</a:t>
            </a:r>
            <a:r>
              <a:rPr dirty="0"/>
              <a:t> </a:t>
            </a:r>
            <a:r>
              <a:rPr dirty="0" err="1"/>
              <a:t>geraadpleegd</a:t>
            </a:r>
            <a:r>
              <a:rPr dirty="0"/>
              <a:t> 22 </a:t>
            </a:r>
            <a:r>
              <a:rPr dirty="0" err="1"/>
              <a:t>oktober</a:t>
            </a:r>
            <a:r>
              <a:rPr dirty="0"/>
              <a:t>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Retour is het water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terugstroomt</a:t>
            </a:r>
            <a:r>
              <a:rPr dirty="0"/>
              <a:t>. </a:t>
            </a:r>
            <a:r>
              <a:rPr dirty="0" err="1"/>
              <a:t>Slechte</a:t>
            </a:r>
            <a:r>
              <a:rPr dirty="0"/>
              <a:t> </a:t>
            </a:r>
            <a:r>
              <a:rPr dirty="0" err="1"/>
              <a:t>uitkoeling</a:t>
            </a:r>
            <a:r>
              <a:rPr dirty="0"/>
              <a:t> </a:t>
            </a:r>
            <a:r>
              <a:rPr dirty="0" err="1"/>
              <a:t>betekent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klein</a:t>
            </a:r>
            <a:r>
              <a:rPr dirty="0"/>
              <a:t> </a:t>
            </a:r>
            <a:r>
              <a:rPr dirty="0" err="1"/>
              <a:t>verschil</a:t>
            </a:r>
            <a:r>
              <a:rPr dirty="0"/>
              <a:t> </a:t>
            </a:r>
            <a:r>
              <a:rPr dirty="0" err="1"/>
              <a:t>tussen</a:t>
            </a:r>
            <a:r>
              <a:rPr dirty="0"/>
              <a:t> </a:t>
            </a:r>
            <a:r>
              <a:rPr dirty="0" err="1"/>
              <a:t>aanvoer</a:t>
            </a:r>
            <a:r>
              <a:rPr dirty="0"/>
              <a:t>-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retourtemperatuur</a:t>
            </a:r>
            <a:r>
              <a:rPr dirty="0"/>
              <a:t>. Dat is </a:t>
            </a:r>
            <a:r>
              <a:rPr dirty="0" err="1"/>
              <a:t>iets</a:t>
            </a:r>
            <a:r>
              <a:rPr dirty="0"/>
              <a:t> </a:t>
            </a:r>
            <a:r>
              <a:rPr dirty="0" err="1"/>
              <a:t>anders</a:t>
            </a:r>
            <a:r>
              <a:rPr dirty="0"/>
              <a:t> dan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waterlek</a:t>
            </a:r>
            <a:r>
              <a:rPr dirty="0"/>
              <a:t>. Bij </a:t>
            </a:r>
            <a:r>
              <a:rPr dirty="0" err="1"/>
              <a:t>dezelfde</a:t>
            </a:r>
            <a:r>
              <a:rPr dirty="0"/>
              <a:t> </a:t>
            </a:r>
            <a:r>
              <a:rPr dirty="0" err="1"/>
              <a:t>warmtelevering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groter</a:t>
            </a:r>
            <a:r>
              <a:rPr dirty="0"/>
              <a:t> </a:t>
            </a:r>
            <a:r>
              <a:rPr dirty="0" err="1"/>
              <a:t>temperatuurverschil</a:t>
            </a:r>
            <a:r>
              <a:rPr dirty="0"/>
              <a:t> de </a:t>
            </a:r>
            <a:r>
              <a:rPr dirty="0" err="1"/>
              <a:t>benodigde</a:t>
            </a:r>
            <a:r>
              <a:rPr dirty="0"/>
              <a:t> </a:t>
            </a:r>
            <a:r>
              <a:rPr dirty="0" err="1"/>
              <a:t>waterstroom</a:t>
            </a:r>
            <a:r>
              <a:rPr dirty="0"/>
              <a:t> </a:t>
            </a:r>
            <a:r>
              <a:rPr dirty="0" err="1"/>
              <a:t>beperken</a:t>
            </a:r>
            <a:r>
              <a:rPr dirty="0"/>
              <a:t>. De </a:t>
            </a:r>
            <a:r>
              <a:rPr dirty="0" err="1"/>
              <a:t>brondia</a:t>
            </a:r>
            <a:r>
              <a:rPr dirty="0"/>
              <a:t> </a:t>
            </a:r>
            <a:r>
              <a:rPr dirty="0" err="1"/>
              <a:t>koppelt</a:t>
            </a:r>
            <a:r>
              <a:rPr dirty="0"/>
              <a:t> </a:t>
            </a:r>
            <a:r>
              <a:rPr dirty="0" err="1"/>
              <a:t>dit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minder </a:t>
            </a:r>
            <a:r>
              <a:rPr dirty="0" err="1"/>
              <a:t>leidingverlies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lagere</a:t>
            </a:r>
            <a:r>
              <a:rPr dirty="0"/>
              <a:t> </a:t>
            </a:r>
            <a:r>
              <a:rPr dirty="0" err="1"/>
              <a:t>benodigde</a:t>
            </a:r>
            <a:r>
              <a:rPr dirty="0"/>
              <a:t> </a:t>
            </a:r>
            <a:r>
              <a:rPr dirty="0" err="1"/>
              <a:t>aanvoertemperatuur</a:t>
            </a:r>
            <a:r>
              <a:rPr dirty="0"/>
              <a:t>. De </a:t>
            </a:r>
            <a:r>
              <a:rPr dirty="0" err="1"/>
              <a:t>afbeelding</a:t>
            </a:r>
            <a:r>
              <a:rPr dirty="0"/>
              <a:t> is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uitsnede</a:t>
            </a:r>
            <a:r>
              <a:rPr dirty="0"/>
              <a:t> van p. 5, </a:t>
            </a:r>
            <a:r>
              <a:rPr dirty="0" err="1"/>
              <a:t>inclusief</a:t>
            </a:r>
            <a:r>
              <a:rPr dirty="0"/>
              <a:t> de </a:t>
            </a:r>
            <a:r>
              <a:rPr dirty="0" err="1"/>
              <a:t>warmtewisselaar</a:t>
            </a:r>
            <a:r>
              <a:rPr dirty="0"/>
              <a:t> van het </a:t>
            </a:r>
            <a:r>
              <a:rPr dirty="0" err="1"/>
              <a:t>onderstation</a:t>
            </a:r>
            <a:r>
              <a:rPr dirty="0"/>
              <a:t>.</a:t>
            </a:r>
          </a:p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Historische</a:t>
            </a:r>
            <a:r>
              <a:rPr dirty="0"/>
              <a:t> stand </a:t>
            </a:r>
            <a:r>
              <a:rPr dirty="0" err="1"/>
              <a:t>uit</a:t>
            </a:r>
            <a:r>
              <a:rPr dirty="0"/>
              <a:t> de </a:t>
            </a:r>
            <a:r>
              <a:rPr dirty="0" err="1"/>
              <a:t>aangeleverde</a:t>
            </a:r>
            <a:r>
              <a:rPr dirty="0"/>
              <a:t> </a:t>
            </a:r>
            <a:r>
              <a:rPr dirty="0" err="1"/>
              <a:t>presentatie</a:t>
            </a:r>
            <a:r>
              <a:rPr dirty="0"/>
              <a:t>,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geactualiseerde</a:t>
            </a:r>
            <a:r>
              <a:rPr dirty="0"/>
              <a:t> telling. </a:t>
            </a:r>
            <a:r>
              <a:rPr dirty="0" err="1"/>
              <a:t>Ennatuurlijk</a:t>
            </a:r>
            <a:r>
              <a:rPr dirty="0"/>
              <a:t> </a:t>
            </a:r>
            <a:r>
              <a:rPr dirty="0" err="1"/>
              <a:t>noemt</a:t>
            </a:r>
            <a:r>
              <a:rPr dirty="0"/>
              <a:t> circa 40 </a:t>
            </a:r>
            <a:r>
              <a:rPr dirty="0" err="1"/>
              <a:t>klanten</a:t>
            </a:r>
            <a:r>
              <a:rPr dirty="0"/>
              <a:t> met minder dan 2 </a:t>
            </a:r>
            <a:r>
              <a:rPr dirty="0" err="1"/>
              <a:t>graden</a:t>
            </a:r>
            <a:r>
              <a:rPr dirty="0"/>
              <a:t> </a:t>
            </a:r>
            <a:r>
              <a:rPr dirty="0" err="1"/>
              <a:t>uitkoeling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noemt</a:t>
            </a:r>
            <a:r>
              <a:rPr dirty="0"/>
              <a:t> </a:t>
            </a:r>
            <a:r>
              <a:rPr dirty="0" err="1"/>
              <a:t>daar</a:t>
            </a:r>
            <a:r>
              <a:rPr dirty="0"/>
              <a:t> </a:t>
            </a:r>
            <a:r>
              <a:rPr dirty="0" err="1"/>
              <a:t>minimaal</a:t>
            </a:r>
            <a:r>
              <a:rPr dirty="0"/>
              <a:t> 20 </a:t>
            </a:r>
            <a:r>
              <a:rPr dirty="0" err="1"/>
              <a:t>graden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</a:t>
            </a:r>
            <a:r>
              <a:rPr dirty="0" err="1"/>
              <a:t>gewenste</a:t>
            </a:r>
            <a:r>
              <a:rPr dirty="0"/>
              <a:t> </a:t>
            </a:r>
            <a:r>
              <a:rPr dirty="0" err="1"/>
              <a:t>uitkoeling</a:t>
            </a:r>
            <a:r>
              <a:rPr dirty="0"/>
              <a:t>. Dit is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universele</a:t>
            </a:r>
            <a:r>
              <a:rPr dirty="0"/>
              <a:t> </a:t>
            </a:r>
            <a:r>
              <a:rPr dirty="0" err="1"/>
              <a:t>instelling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iedere</a:t>
            </a:r>
            <a:r>
              <a:rPr dirty="0"/>
              <a:t> </a:t>
            </a:r>
            <a:r>
              <a:rPr dirty="0" err="1"/>
              <a:t>woning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elk </a:t>
            </a:r>
            <a:r>
              <a:rPr dirty="0" err="1"/>
              <a:t>gebruiksmoment</a:t>
            </a:r>
            <a:r>
              <a:rPr dirty="0"/>
              <a:t>. Het effect van 350 </a:t>
            </a:r>
            <a:r>
              <a:rPr dirty="0" err="1"/>
              <a:t>aansluitingen</a:t>
            </a:r>
            <a:r>
              <a:rPr dirty="0"/>
              <a:t> is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inschatting</a:t>
            </a:r>
            <a:r>
              <a:rPr dirty="0"/>
              <a:t> van </a:t>
            </a:r>
            <a:r>
              <a:rPr dirty="0" err="1"/>
              <a:t>Ennatuurlijk</a:t>
            </a:r>
            <a:r>
              <a:rPr dirty="0"/>
              <a:t>,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gerealiseerde</a:t>
            </a:r>
            <a:r>
              <a:rPr dirty="0"/>
              <a:t> </a:t>
            </a:r>
            <a:r>
              <a:rPr dirty="0" err="1"/>
              <a:t>besparing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Bronnen:</a:t>
            </a:r>
          </a:p>
          <a:p>
            <a:r>
              <a:rPr dirty="0" err="1"/>
              <a:t>Ennatuurlijk</a:t>
            </a:r>
            <a:r>
              <a:rPr dirty="0"/>
              <a:t>, Team Helmond, Helmond </a:t>
            </a:r>
            <a:r>
              <a:rPr dirty="0" err="1"/>
              <a:t>toekomst</a:t>
            </a:r>
            <a:r>
              <a:rPr dirty="0"/>
              <a:t> Proof!, 12 </a:t>
            </a:r>
            <a:r>
              <a:rPr dirty="0" err="1"/>
              <a:t>juni</a:t>
            </a:r>
            <a:r>
              <a:rPr dirty="0"/>
              <a:t> 2026. </a:t>
            </a:r>
            <a:r>
              <a:rPr dirty="0" err="1"/>
              <a:t>Aangeleverde</a:t>
            </a:r>
            <a:r>
              <a:rPr dirty="0"/>
              <a:t> PDF: 20260612 </a:t>
            </a:r>
            <a:r>
              <a:rPr dirty="0" err="1"/>
              <a:t>optimalisatie</a:t>
            </a:r>
            <a:r>
              <a:rPr dirty="0"/>
              <a:t> </a:t>
            </a:r>
            <a:r>
              <a:rPr dirty="0" err="1"/>
              <a:t>warmtenet</a:t>
            </a:r>
            <a:r>
              <a:rPr dirty="0"/>
              <a:t> Helmond toekomstproof.pdf.</a:t>
            </a:r>
          </a:p>
          <a:p>
            <a:endParaRPr dirty="0"/>
          </a:p>
          <a:p>
            <a:r>
              <a:rPr dirty="0" err="1"/>
              <a:t>Webbronnen</a:t>
            </a:r>
            <a:r>
              <a:rPr dirty="0"/>
              <a:t> </a:t>
            </a:r>
            <a:r>
              <a:rPr dirty="0" err="1"/>
              <a:t>geraadpleegd</a:t>
            </a:r>
            <a:r>
              <a:rPr dirty="0"/>
              <a:t> 22 </a:t>
            </a:r>
            <a:r>
              <a:rPr dirty="0" err="1"/>
              <a:t>oktober</a:t>
            </a:r>
            <a:r>
              <a:rPr dirty="0"/>
              <a:t>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De </a:t>
            </a:r>
            <a:r>
              <a:rPr dirty="0" err="1"/>
              <a:t>afbeelding</a:t>
            </a:r>
            <a:r>
              <a:rPr dirty="0"/>
              <a:t> is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uitsnede</a:t>
            </a:r>
            <a:r>
              <a:rPr dirty="0"/>
              <a:t> van de </a:t>
            </a:r>
            <a:r>
              <a:rPr dirty="0" err="1"/>
              <a:t>bestaande</a:t>
            </a:r>
            <a:r>
              <a:rPr dirty="0"/>
              <a:t> Heat Intelligence-</a:t>
            </a:r>
            <a:r>
              <a:rPr dirty="0" err="1"/>
              <a:t>kaart</a:t>
            </a:r>
            <a:r>
              <a:rPr dirty="0"/>
              <a:t>. Er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meetpunten</a:t>
            </a:r>
            <a:r>
              <a:rPr dirty="0"/>
              <a:t> </a:t>
            </a:r>
            <a:r>
              <a:rPr dirty="0" err="1"/>
              <a:t>toegevoegd</a:t>
            </a:r>
            <a:r>
              <a:rPr dirty="0"/>
              <a:t>, </a:t>
            </a:r>
            <a:r>
              <a:rPr dirty="0" err="1"/>
              <a:t>verplaatst</a:t>
            </a:r>
            <a:r>
              <a:rPr dirty="0"/>
              <a:t> of </a:t>
            </a:r>
            <a:r>
              <a:rPr dirty="0" err="1"/>
              <a:t>ingekleurd</a:t>
            </a:r>
            <a:r>
              <a:rPr dirty="0"/>
              <a:t>. Het </a:t>
            </a:r>
            <a:r>
              <a:rPr dirty="0" err="1"/>
              <a:t>betreft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voorbeeld</a:t>
            </a:r>
            <a:r>
              <a:rPr dirty="0"/>
              <a:t> </a:t>
            </a:r>
            <a:r>
              <a:rPr dirty="0" err="1"/>
              <a:t>uit</a:t>
            </a:r>
            <a:r>
              <a:rPr dirty="0"/>
              <a:t> </a:t>
            </a:r>
            <a:r>
              <a:rPr dirty="0" err="1"/>
              <a:t>deelnet</a:t>
            </a:r>
            <a:r>
              <a:rPr dirty="0"/>
              <a:t> RHT023 op 19 </a:t>
            </a:r>
            <a:r>
              <a:rPr dirty="0" err="1"/>
              <a:t>februari</a:t>
            </a:r>
            <a:r>
              <a:rPr dirty="0"/>
              <a:t> 2026,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actuele</a:t>
            </a:r>
            <a:r>
              <a:rPr dirty="0"/>
              <a:t> </a:t>
            </a:r>
            <a:r>
              <a:rPr dirty="0" err="1"/>
              <a:t>inventarisatie</a:t>
            </a:r>
            <a:r>
              <a:rPr dirty="0"/>
              <a:t> van </a:t>
            </a:r>
            <a:r>
              <a:rPr dirty="0" err="1"/>
              <a:t>lekkages</a:t>
            </a:r>
            <a:r>
              <a:rPr dirty="0"/>
              <a:t> in heel </a:t>
            </a:r>
            <a:r>
              <a:rPr dirty="0" err="1"/>
              <a:t>Rijpelberg</a:t>
            </a:r>
            <a:r>
              <a:rPr dirty="0"/>
              <a:t>. De </a:t>
            </a:r>
            <a:r>
              <a:rPr dirty="0" err="1"/>
              <a:t>originele</a:t>
            </a:r>
            <a:r>
              <a:rPr dirty="0"/>
              <a:t> legenda </a:t>
            </a:r>
            <a:r>
              <a:rPr dirty="0" err="1"/>
              <a:t>geeft</a:t>
            </a:r>
            <a:r>
              <a:rPr dirty="0"/>
              <a:t> </a:t>
            </a:r>
            <a:r>
              <a:rPr dirty="0" err="1"/>
              <a:t>retourtemperatuur</a:t>
            </a:r>
            <a:r>
              <a:rPr dirty="0"/>
              <a:t> weer. Rood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paars</a:t>
            </a:r>
            <a:r>
              <a:rPr dirty="0"/>
              <a:t> </a:t>
            </a:r>
            <a:r>
              <a:rPr dirty="0" err="1"/>
              <a:t>betekenen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hogere</a:t>
            </a:r>
            <a:r>
              <a:rPr dirty="0"/>
              <a:t> </a:t>
            </a:r>
            <a:r>
              <a:rPr dirty="0" err="1"/>
              <a:t>retourtemperatuur</a:t>
            </a:r>
            <a:r>
              <a:rPr dirty="0"/>
              <a:t>, </a:t>
            </a: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automatisch</a:t>
            </a:r>
            <a:r>
              <a:rPr dirty="0"/>
              <a:t> </a:t>
            </a:r>
            <a:r>
              <a:rPr dirty="0" err="1"/>
              <a:t>een</a:t>
            </a:r>
            <a:r>
              <a:rPr dirty="0"/>
              <a:t> defect of </a:t>
            </a:r>
            <a:r>
              <a:rPr dirty="0" err="1"/>
              <a:t>waterlek</a:t>
            </a:r>
            <a:r>
              <a:rPr dirty="0"/>
              <a:t>. De </a:t>
            </a:r>
            <a:r>
              <a:rPr dirty="0" err="1"/>
              <a:t>leidingtemperatuur</a:t>
            </a:r>
            <a:r>
              <a:rPr dirty="0"/>
              <a:t> is </a:t>
            </a:r>
            <a:r>
              <a:rPr dirty="0" err="1"/>
              <a:t>volgens</a:t>
            </a:r>
            <a:r>
              <a:rPr dirty="0"/>
              <a:t> de </a:t>
            </a:r>
            <a:r>
              <a:rPr dirty="0" err="1"/>
              <a:t>bron</a:t>
            </a:r>
            <a:r>
              <a:rPr dirty="0"/>
              <a:t> </a:t>
            </a:r>
            <a:r>
              <a:rPr dirty="0" err="1"/>
              <a:t>berekend</a:t>
            </a:r>
            <a:r>
              <a:rPr dirty="0"/>
              <a:t>. De </a:t>
            </a:r>
            <a:r>
              <a:rPr dirty="0" err="1"/>
              <a:t>uitsnede</a:t>
            </a:r>
            <a:r>
              <a:rPr dirty="0"/>
              <a:t> </a:t>
            </a:r>
            <a:r>
              <a:rPr dirty="0" err="1"/>
              <a:t>laat</a:t>
            </a:r>
            <a:r>
              <a:rPr dirty="0"/>
              <a:t> het </a:t>
            </a:r>
            <a:r>
              <a:rPr dirty="0" err="1"/>
              <a:t>venster</a:t>
            </a:r>
            <a:r>
              <a:rPr dirty="0"/>
              <a:t> met </a:t>
            </a:r>
            <a:r>
              <a:rPr dirty="0" err="1"/>
              <a:t>adres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meternummer</a:t>
            </a:r>
            <a:r>
              <a:rPr dirty="0"/>
              <a:t> </a:t>
            </a:r>
            <a:r>
              <a:rPr dirty="0" err="1"/>
              <a:t>buiten</a:t>
            </a:r>
            <a:r>
              <a:rPr dirty="0"/>
              <a:t> </a:t>
            </a:r>
            <a:r>
              <a:rPr dirty="0" err="1"/>
              <a:t>beeld</a:t>
            </a:r>
            <a:r>
              <a:rPr dirty="0"/>
              <a:t>. </a:t>
            </a:r>
            <a:r>
              <a:rPr dirty="0" err="1"/>
              <a:t>Metingen</a:t>
            </a:r>
            <a:r>
              <a:rPr dirty="0"/>
              <a:t> </a:t>
            </a:r>
            <a:r>
              <a:rPr dirty="0" err="1"/>
              <a:t>kunnen</a:t>
            </a:r>
            <a:r>
              <a:rPr dirty="0"/>
              <a:t> op </a:t>
            </a:r>
            <a:r>
              <a:rPr dirty="0" err="1"/>
              <a:t>afstand</a:t>
            </a:r>
            <a:r>
              <a:rPr dirty="0"/>
              <a:t> </a:t>
            </a:r>
            <a:r>
              <a:rPr dirty="0" err="1"/>
              <a:t>aanwijzingen</a:t>
            </a:r>
            <a:r>
              <a:rPr dirty="0"/>
              <a:t> </a:t>
            </a:r>
            <a:r>
              <a:rPr dirty="0" err="1"/>
              <a:t>geven</a:t>
            </a:r>
            <a:r>
              <a:rPr dirty="0"/>
              <a:t> </a:t>
            </a:r>
            <a:r>
              <a:rPr dirty="0" err="1"/>
              <a:t>wanneer</a:t>
            </a:r>
            <a:r>
              <a:rPr dirty="0"/>
              <a:t> de meter </a:t>
            </a:r>
            <a:r>
              <a:rPr dirty="0" err="1"/>
              <a:t>daarvoor</a:t>
            </a:r>
            <a:r>
              <a:rPr dirty="0"/>
              <a:t> </a:t>
            </a:r>
            <a:r>
              <a:rPr dirty="0" err="1"/>
              <a:t>geschikt</a:t>
            </a:r>
            <a:r>
              <a:rPr dirty="0"/>
              <a:t> is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wordt</a:t>
            </a:r>
            <a:r>
              <a:rPr dirty="0"/>
              <a:t> </a:t>
            </a:r>
            <a:r>
              <a:rPr dirty="0" err="1"/>
              <a:t>uitgelezen</a:t>
            </a:r>
            <a:r>
              <a:rPr dirty="0"/>
              <a:t>. Voor </a:t>
            </a:r>
            <a:r>
              <a:rPr dirty="0" err="1"/>
              <a:t>een</a:t>
            </a:r>
            <a:r>
              <a:rPr dirty="0"/>
              <a:t> diagnose of </a:t>
            </a:r>
            <a:r>
              <a:rPr dirty="0" err="1"/>
              <a:t>ingreep</a:t>
            </a:r>
            <a:r>
              <a:rPr dirty="0"/>
              <a:t> in de </a:t>
            </a:r>
            <a:r>
              <a:rPr dirty="0" err="1"/>
              <a:t>woning</a:t>
            </a:r>
            <a:r>
              <a:rPr dirty="0"/>
              <a:t> is </a:t>
            </a:r>
            <a:r>
              <a:rPr dirty="0" err="1"/>
              <a:t>doorgaans</a:t>
            </a:r>
            <a:r>
              <a:rPr dirty="0"/>
              <a:t> </a:t>
            </a:r>
            <a:r>
              <a:rPr dirty="0" err="1"/>
              <a:t>aanvullend</a:t>
            </a:r>
            <a:r>
              <a:rPr dirty="0"/>
              <a:t> </a:t>
            </a:r>
            <a:r>
              <a:rPr dirty="0" err="1"/>
              <a:t>onderzoek</a:t>
            </a:r>
            <a:r>
              <a:rPr dirty="0"/>
              <a:t> </a:t>
            </a:r>
            <a:r>
              <a:rPr dirty="0" err="1"/>
              <a:t>nodig</a:t>
            </a:r>
            <a:r>
              <a:rPr dirty="0"/>
              <a:t>. </a:t>
            </a:r>
            <a:r>
              <a:rPr dirty="0" err="1"/>
              <a:t>Uitgangspunt</a:t>
            </a:r>
            <a:r>
              <a:rPr dirty="0"/>
              <a:t> van </a:t>
            </a:r>
            <a:r>
              <a:rPr dirty="0" err="1"/>
              <a:t>deze</a:t>
            </a:r>
            <a:r>
              <a:rPr dirty="0"/>
              <a:t> </a:t>
            </a:r>
            <a:r>
              <a:rPr dirty="0" err="1"/>
              <a:t>bewonersaanpak</a:t>
            </a:r>
            <a:r>
              <a:rPr dirty="0"/>
              <a:t>: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huisbezoek</a:t>
            </a:r>
            <a:r>
              <a:rPr dirty="0"/>
              <a:t> </a:t>
            </a:r>
            <a:r>
              <a:rPr dirty="0" err="1"/>
              <a:t>wordt</a:t>
            </a:r>
            <a:r>
              <a:rPr dirty="0"/>
              <a:t> </a:t>
            </a:r>
            <a:r>
              <a:rPr dirty="0" err="1"/>
              <a:t>vooraf</a:t>
            </a:r>
            <a:r>
              <a:rPr dirty="0"/>
              <a:t> </a:t>
            </a:r>
            <a:r>
              <a:rPr dirty="0" err="1"/>
              <a:t>afgesproken</a:t>
            </a:r>
            <a:r>
              <a:rPr dirty="0"/>
              <a:t> met </a:t>
            </a:r>
            <a:r>
              <a:rPr dirty="0" err="1"/>
              <a:t>toestemming</a:t>
            </a:r>
            <a:r>
              <a:rPr dirty="0"/>
              <a:t> van de </a:t>
            </a:r>
            <a:r>
              <a:rPr dirty="0" err="1"/>
              <a:t>bewoner</a:t>
            </a:r>
            <a:r>
              <a:rPr dirty="0"/>
              <a:t>. </a:t>
            </a:r>
            <a:r>
              <a:rPr dirty="0" err="1"/>
              <a:t>Deze</a:t>
            </a:r>
            <a:r>
              <a:rPr dirty="0"/>
              <a:t> </a:t>
            </a:r>
            <a:r>
              <a:rPr dirty="0" err="1"/>
              <a:t>dia</a:t>
            </a:r>
            <a:r>
              <a:rPr dirty="0"/>
              <a:t> </a:t>
            </a:r>
            <a:r>
              <a:rPr dirty="0" err="1"/>
              <a:t>doet</a:t>
            </a:r>
            <a:r>
              <a:rPr dirty="0"/>
              <a:t> </a:t>
            </a:r>
            <a:r>
              <a:rPr dirty="0" err="1"/>
              <a:t>geen</a:t>
            </a:r>
            <a:r>
              <a:rPr dirty="0"/>
              <a:t> </a:t>
            </a:r>
            <a:r>
              <a:rPr dirty="0" err="1"/>
              <a:t>uitspraak</a:t>
            </a:r>
            <a:r>
              <a:rPr dirty="0"/>
              <a:t> over </a:t>
            </a:r>
            <a:r>
              <a:rPr dirty="0" err="1"/>
              <a:t>uitzonderlijke</a:t>
            </a:r>
            <a:r>
              <a:rPr dirty="0"/>
              <a:t> </a:t>
            </a:r>
            <a:r>
              <a:rPr dirty="0" err="1"/>
              <a:t>wettelijke</a:t>
            </a:r>
            <a:r>
              <a:rPr dirty="0"/>
              <a:t> </a:t>
            </a:r>
            <a:r>
              <a:rPr dirty="0" err="1"/>
              <a:t>toegangsbevoegdheden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Bronnen:</a:t>
            </a:r>
          </a:p>
          <a:p>
            <a:r>
              <a:rPr dirty="0" err="1"/>
              <a:t>Ennatuurlijk</a:t>
            </a:r>
            <a:r>
              <a:rPr dirty="0"/>
              <a:t>, Team Helmond, Helmond </a:t>
            </a:r>
            <a:r>
              <a:rPr dirty="0" err="1"/>
              <a:t>toekomst</a:t>
            </a:r>
            <a:r>
              <a:rPr dirty="0"/>
              <a:t> Proof!, 12 </a:t>
            </a:r>
            <a:r>
              <a:rPr dirty="0" err="1"/>
              <a:t>juni</a:t>
            </a:r>
            <a:r>
              <a:rPr dirty="0"/>
              <a:t> 2026. </a:t>
            </a:r>
            <a:r>
              <a:rPr dirty="0" err="1"/>
              <a:t>Aangeleverde</a:t>
            </a:r>
            <a:r>
              <a:rPr dirty="0"/>
              <a:t> PDF: 20260612 </a:t>
            </a:r>
            <a:r>
              <a:rPr dirty="0" err="1"/>
              <a:t>optimalisatie</a:t>
            </a:r>
            <a:r>
              <a:rPr dirty="0"/>
              <a:t> </a:t>
            </a:r>
            <a:r>
              <a:rPr dirty="0" err="1"/>
              <a:t>warmtenet</a:t>
            </a:r>
            <a:r>
              <a:rPr dirty="0"/>
              <a:t> Helmond toekomstproof.pdf.</a:t>
            </a:r>
          </a:p>
          <a:p>
            <a:r>
              <a:rPr dirty="0"/>
              <a:t>https://ennatuurlijk.nl/leveringsservice/klantenservice/veelgestelde-vragen/slimme-warmtemeter</a:t>
            </a:r>
          </a:p>
          <a:p>
            <a:r>
              <a:rPr dirty="0" err="1"/>
              <a:t>Webbronnen</a:t>
            </a:r>
            <a:r>
              <a:rPr dirty="0"/>
              <a:t> </a:t>
            </a:r>
            <a:r>
              <a:rPr dirty="0" err="1"/>
              <a:t>geraadpleegd</a:t>
            </a:r>
            <a:r>
              <a:rPr dirty="0"/>
              <a:t> 22 </a:t>
            </a:r>
            <a:r>
              <a:rPr dirty="0" err="1"/>
              <a:t>oktober</a:t>
            </a:r>
            <a:r>
              <a:rPr dirty="0"/>
              <a:t>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F81E8F08-4A2D-49A6-932E-B5B509C9E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F152E10-FA80-4B64-B421-81A45E6A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2F65AEBD-D3CC-4730-8905-F26E1EDFE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932FCCE7-9DDE-4F21-AD2D-602390C86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884AC934-D18C-48DC-A06D-70D0F930A0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3F418A57-6785-4E9A-96B4-3685EED9219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D9F6D6E-7C59-4099-9D83-387C7701C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1D981D7F-A875-4410-8C12-A61B82B17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">
            <a:extLst>
              <a:ext uri="{FF2B5EF4-FFF2-40B4-BE49-F238E27FC236}">
                <a16:creationId xmlns:a16="http://schemas.microsoft.com/office/drawing/2014/main" id="{ABBDF2DF-2A04-41AA-A635-C71DFCBF69BA}"/>
              </a:ext>
            </a:extLst>
          </p:cNvPr>
          <p:cNvSpPr>
            <a:spLocks noGrp="1"/>
          </p:cNvSpPr>
          <p:nvPr/>
        </p:nvSpPr>
        <p:spPr>
          <a:xfrm>
            <a:off x="647700" y="590550"/>
            <a:ext cx="108966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450" b="1">
                <a:solidFill>
                  <a:srgbClr val="143D40"/>
                </a:solidFill>
                <a:latin typeface="Aptos"/>
                <a:ea typeface="Aptos"/>
                <a:cs typeface="Aptos"/>
              </a:defRPr>
            </a:defPPr>
            <a:lvl1pPr>
              <a:defRPr sz="3450" b="1">
                <a:solidFill>
                  <a:srgbClr val="143D40"/>
                </a:solidFill>
                <a:latin typeface="Aptos"/>
                <a:ea typeface="Aptos"/>
                <a:cs typeface="Aptos"/>
              </a:defRPr>
            </a:lvl1pPr>
            <a:lvl2pPr>
              <a:defRPr sz="3450" b="1">
                <a:solidFill>
                  <a:srgbClr val="143D40"/>
                </a:solidFill>
                <a:latin typeface="Aptos"/>
                <a:ea typeface="Aptos"/>
                <a:cs typeface="Aptos"/>
              </a:defRPr>
            </a:lvl2pPr>
            <a:lvl3pPr>
              <a:defRPr sz="3450" b="1">
                <a:solidFill>
                  <a:srgbClr val="143D40"/>
                </a:solidFill>
                <a:latin typeface="Aptos"/>
                <a:ea typeface="Aptos"/>
                <a:cs typeface="Aptos"/>
              </a:defRPr>
            </a:lvl3pPr>
            <a:lvl4pPr>
              <a:defRPr sz="3450" b="1">
                <a:solidFill>
                  <a:srgbClr val="143D40"/>
                </a:solidFill>
                <a:latin typeface="Aptos"/>
                <a:ea typeface="Aptos"/>
                <a:cs typeface="Aptos"/>
              </a:defRPr>
            </a:lvl4pPr>
            <a:lvl5pPr>
              <a:defRPr sz="3450" b="1">
                <a:solidFill>
                  <a:srgbClr val="143D40"/>
                </a:solidFill>
                <a:latin typeface="Aptos"/>
                <a:ea typeface="Aptos"/>
                <a:cs typeface="Aptos"/>
              </a:defRPr>
            </a:lvl5pPr>
            <a:lvl6pPr>
              <a:defRPr sz="3450" b="1">
                <a:solidFill>
                  <a:srgbClr val="143D40"/>
                </a:solidFill>
                <a:latin typeface="Aptos"/>
                <a:ea typeface="Aptos"/>
                <a:cs typeface="Aptos"/>
              </a:defRPr>
            </a:lvl6pPr>
            <a:lvl7pPr>
              <a:defRPr sz="3450" b="1">
                <a:solidFill>
                  <a:srgbClr val="143D40"/>
                </a:solidFill>
                <a:latin typeface="Aptos"/>
                <a:ea typeface="Aptos"/>
                <a:cs typeface="Aptos"/>
              </a:defRPr>
            </a:lvl7pPr>
            <a:lvl8pPr>
              <a:defRPr sz="3450" b="1">
                <a:solidFill>
                  <a:srgbClr val="143D40"/>
                </a:solidFill>
                <a:latin typeface="Aptos"/>
                <a:ea typeface="Aptos"/>
                <a:cs typeface="Aptos"/>
              </a:defRPr>
            </a:lvl8pPr>
            <a:lvl9pPr>
              <a:defRPr sz="3450" b="1">
                <a:solidFill>
                  <a:srgbClr val="143D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3450" b="1">
                <a:solidFill>
                  <a:srgbClr val="143D40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143D40"/>
                </a:solidFill>
                <a:latin typeface="Aptos"/>
                <a:ea typeface="Aptos"/>
                <a:cs typeface="Aptos"/>
              </a:rPr>
              <a:t>Het warmtenet</a:t>
            </a:r>
          </a:p>
        </p:txBody>
      </p:sp>
      <p:sp>
        <p:nvSpPr>
          <p:cNvPr id="2" name="tekst">
            <a:extLst>
              <a:ext uri="{FF2B5EF4-FFF2-40B4-BE49-F238E27FC236}">
                <a16:creationId xmlns:a16="http://schemas.microsoft.com/office/drawing/2014/main" id="{0CDBA4F9-E757-4AFD-9CA6-9054A709EDE5}"/>
              </a:ext>
            </a:extLst>
          </p:cNvPr>
          <p:cNvSpPr>
            <a:spLocks noGrp="1"/>
          </p:cNvSpPr>
          <p:nvPr/>
        </p:nvSpPr>
        <p:spPr>
          <a:xfrm>
            <a:off x="437838" y="1685925"/>
            <a:ext cx="6922332" cy="3733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00" b="0">
                <a:solidFill>
                  <a:srgbClr val="143D40"/>
                </a:solidFill>
                <a:latin typeface="Aptos"/>
                <a:ea typeface="Aptos"/>
                <a:cs typeface="Aptos"/>
              </a:defRPr>
            </a:defPPr>
            <a:lvl1pPr>
              <a:defRPr sz="2400" b="0">
                <a:solidFill>
                  <a:srgbClr val="143D40"/>
                </a:solidFill>
                <a:latin typeface="Aptos"/>
                <a:ea typeface="Aptos"/>
                <a:cs typeface="Aptos"/>
              </a:defRPr>
            </a:lvl1pPr>
            <a:lvl2pPr>
              <a:defRPr sz="2400" b="0">
                <a:solidFill>
                  <a:srgbClr val="143D40"/>
                </a:solidFill>
                <a:latin typeface="Aptos"/>
                <a:ea typeface="Aptos"/>
                <a:cs typeface="Aptos"/>
              </a:defRPr>
            </a:lvl2pPr>
            <a:lvl3pPr>
              <a:defRPr sz="2400" b="0">
                <a:solidFill>
                  <a:srgbClr val="143D40"/>
                </a:solidFill>
                <a:latin typeface="Aptos"/>
                <a:ea typeface="Aptos"/>
                <a:cs typeface="Aptos"/>
              </a:defRPr>
            </a:lvl3pPr>
            <a:lvl4pPr>
              <a:defRPr sz="2400" b="0">
                <a:solidFill>
                  <a:srgbClr val="143D40"/>
                </a:solidFill>
                <a:latin typeface="Aptos"/>
                <a:ea typeface="Aptos"/>
                <a:cs typeface="Aptos"/>
              </a:defRPr>
            </a:lvl4pPr>
            <a:lvl5pPr>
              <a:defRPr sz="2400" b="0">
                <a:solidFill>
                  <a:srgbClr val="143D40"/>
                </a:solidFill>
                <a:latin typeface="Aptos"/>
                <a:ea typeface="Aptos"/>
                <a:cs typeface="Aptos"/>
              </a:defRPr>
            </a:lvl5pPr>
            <a:lvl6pPr>
              <a:defRPr sz="2400" b="0">
                <a:solidFill>
                  <a:srgbClr val="143D40"/>
                </a:solidFill>
                <a:latin typeface="Aptos"/>
                <a:ea typeface="Aptos"/>
                <a:cs typeface="Aptos"/>
              </a:defRPr>
            </a:lvl6pPr>
            <a:lvl7pPr>
              <a:defRPr sz="2400" b="0">
                <a:solidFill>
                  <a:srgbClr val="143D40"/>
                </a:solidFill>
                <a:latin typeface="Aptos"/>
                <a:ea typeface="Aptos"/>
                <a:cs typeface="Aptos"/>
              </a:defRPr>
            </a:lvl7pPr>
            <a:lvl8pPr>
              <a:defRPr sz="2400" b="0">
                <a:solidFill>
                  <a:srgbClr val="143D40"/>
                </a:solidFill>
                <a:latin typeface="Aptos"/>
                <a:ea typeface="Aptos"/>
                <a:cs typeface="Aptos"/>
              </a:defRPr>
            </a:lvl8pPr>
            <a:lvl9pPr>
              <a:defRPr sz="2400" b="0">
                <a:solidFill>
                  <a:srgbClr val="143D40"/>
                </a:solidFill>
                <a:latin typeface="Aptos"/>
                <a:ea typeface="Aptos"/>
                <a:cs typeface="Aptos"/>
              </a:defRPr>
            </a:lvl9pPr>
          </a:lstStyle>
          <a:p>
            <a:pPr marL="266700" indent="-152400">
              <a:spcAft>
                <a:spcPts val="2200"/>
              </a:spcAft>
              <a:buChar char="•"/>
              <a:defRPr sz="2400" b="0">
                <a:solidFill>
                  <a:srgbClr val="143D40"/>
                </a:solidFill>
                <a:latin typeface="Aptos"/>
                <a:ea typeface="Aptos"/>
                <a:cs typeface="Aptos"/>
              </a:defRPr>
            </a:pPr>
            <a:r>
              <a:rPr dirty="0"/>
              <a:t>Circa 6.500 </a:t>
            </a:r>
            <a:r>
              <a:rPr dirty="0" err="1"/>
              <a:t>huishoudens</a:t>
            </a:r>
            <a:r>
              <a:rPr dirty="0"/>
              <a:t> in </a:t>
            </a:r>
            <a:r>
              <a:rPr dirty="0" err="1"/>
              <a:t>Rijpelberg</a:t>
            </a:r>
            <a:r>
              <a:rPr lang="nl-NL" dirty="0"/>
              <a:t>, </a:t>
            </a:r>
            <a:r>
              <a:rPr dirty="0" err="1"/>
              <a:t>Brouwhuis</a:t>
            </a:r>
            <a:r>
              <a:rPr dirty="0"/>
              <a:t> </a:t>
            </a:r>
            <a:r>
              <a:rPr lang="nl-NL" dirty="0"/>
              <a:t>en Oost </a:t>
            </a:r>
            <a:r>
              <a:rPr dirty="0" err="1"/>
              <a:t>zijn</a:t>
            </a:r>
            <a:r>
              <a:rPr dirty="0"/>
              <a:t> </a:t>
            </a:r>
            <a:r>
              <a:rPr dirty="0" err="1"/>
              <a:t>aangesloten</a:t>
            </a:r>
            <a:endParaRPr dirty="0"/>
          </a:p>
          <a:p>
            <a:pPr marL="266700" indent="-152400">
              <a:spcAft>
                <a:spcPts val="2200"/>
              </a:spcAft>
              <a:buChar char="•"/>
              <a:defRPr sz="2400" b="0">
                <a:solidFill>
                  <a:srgbClr val="143D40"/>
                </a:solidFill>
                <a:latin typeface="Aptos"/>
                <a:ea typeface="Aptos"/>
                <a:cs typeface="Aptos"/>
              </a:defRPr>
            </a:pPr>
            <a:r>
              <a:rPr dirty="0" err="1"/>
              <a:t>Nieuwe</a:t>
            </a:r>
            <a:r>
              <a:rPr dirty="0"/>
              <a:t> </a:t>
            </a:r>
            <a:r>
              <a:rPr dirty="0" err="1"/>
              <a:t>warmtebronnen</a:t>
            </a:r>
            <a:r>
              <a:rPr dirty="0"/>
              <a:t> </a:t>
            </a:r>
            <a:r>
              <a:rPr dirty="0" err="1"/>
              <a:t>zijn</a:t>
            </a:r>
            <a:r>
              <a:rPr dirty="0"/>
              <a:t> in </a:t>
            </a:r>
            <a:r>
              <a:rPr dirty="0" err="1"/>
              <a:t>ontwikkeling</a:t>
            </a:r>
            <a:r>
              <a:rPr dirty="0"/>
              <a:t>, </a:t>
            </a:r>
            <a:r>
              <a:rPr dirty="0" err="1"/>
              <a:t>zonder</a:t>
            </a:r>
            <a:r>
              <a:rPr dirty="0"/>
              <a:t> </a:t>
            </a:r>
            <a:r>
              <a:rPr dirty="0" err="1"/>
              <a:t>bevestigde</a:t>
            </a:r>
            <a:r>
              <a:rPr dirty="0"/>
              <a:t> </a:t>
            </a:r>
            <a:r>
              <a:rPr dirty="0" err="1"/>
              <a:t>overstapdatum</a:t>
            </a:r>
            <a:endParaRPr dirty="0"/>
          </a:p>
          <a:p>
            <a:pPr marL="266700" indent="-152400">
              <a:spcAft>
                <a:spcPts val="2200"/>
              </a:spcAft>
              <a:buChar char="•"/>
              <a:defRPr sz="2400" b="0">
                <a:solidFill>
                  <a:srgbClr val="143D40"/>
                </a:solidFill>
                <a:latin typeface="Aptos"/>
                <a:ea typeface="Aptos"/>
                <a:cs typeface="Aptos"/>
              </a:defRPr>
            </a:pPr>
            <a:r>
              <a:rPr dirty="0" err="1"/>
              <a:t>Bewoners</a:t>
            </a:r>
            <a:r>
              <a:rPr dirty="0"/>
              <a:t> </a:t>
            </a:r>
            <a:r>
              <a:rPr dirty="0" err="1"/>
              <a:t>willen</a:t>
            </a:r>
            <a:r>
              <a:rPr dirty="0"/>
              <a:t> </a:t>
            </a:r>
            <a:r>
              <a:rPr dirty="0" err="1"/>
              <a:t>duidelijkheid</a:t>
            </a:r>
            <a:r>
              <a:rPr dirty="0"/>
              <a:t> over </a:t>
            </a:r>
            <a:r>
              <a:rPr dirty="0" err="1"/>
              <a:t>kosten</a:t>
            </a:r>
            <a:r>
              <a:rPr dirty="0"/>
              <a:t>, </a:t>
            </a:r>
            <a:r>
              <a:rPr dirty="0" err="1"/>
              <a:t>inspraak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betrouwbare</a:t>
            </a:r>
            <a:r>
              <a:rPr dirty="0"/>
              <a:t> levering</a:t>
            </a:r>
          </a:p>
        </p:txBody>
      </p:sp>
      <p:sp>
        <p:nvSpPr>
          <p:cNvPr id="3" name="tekst">
            <a:extLst>
              <a:ext uri="{FF2B5EF4-FFF2-40B4-BE49-F238E27FC236}">
                <a16:creationId xmlns:a16="http://schemas.microsoft.com/office/drawing/2014/main" id="{B4DA8487-A0A6-4C94-AC77-5F1D64201188}"/>
              </a:ext>
            </a:extLst>
          </p:cNvPr>
          <p:cNvSpPr>
            <a:spLocks noGrp="1"/>
          </p:cNvSpPr>
          <p:nvPr/>
        </p:nvSpPr>
        <p:spPr>
          <a:xfrm>
            <a:off x="7524750" y="2333625"/>
            <a:ext cx="40005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495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defPPr>
            <a:lvl1pPr>
              <a:defRPr sz="495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1pPr>
            <a:lvl2pPr>
              <a:defRPr sz="495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2pPr>
            <a:lvl3pPr>
              <a:defRPr sz="495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3pPr>
            <a:lvl4pPr>
              <a:defRPr sz="495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4pPr>
            <a:lvl5pPr>
              <a:defRPr sz="495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5pPr>
            <a:lvl6pPr>
              <a:defRPr sz="495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6pPr>
            <a:lvl7pPr>
              <a:defRPr sz="495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7pPr>
            <a:lvl8pPr>
              <a:defRPr sz="495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8pPr>
            <a:lvl9pPr>
              <a:defRPr sz="495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495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pPr>
            <a:r>
              <a:rPr sz="4950" b="1">
                <a:solidFill>
                  <a:srgbClr val="39704F"/>
                </a:solidFill>
                <a:latin typeface="Aptos"/>
                <a:ea typeface="Aptos"/>
                <a:cs typeface="Aptos"/>
              </a:rPr>
              <a:t>6.500</a:t>
            </a:r>
          </a:p>
        </p:txBody>
      </p:sp>
      <p:sp>
        <p:nvSpPr>
          <p:cNvPr id="4" name="tekst">
            <a:extLst>
              <a:ext uri="{FF2B5EF4-FFF2-40B4-BE49-F238E27FC236}">
                <a16:creationId xmlns:a16="http://schemas.microsoft.com/office/drawing/2014/main" id="{51803222-3A4D-4FA8-B3EC-0845D57CD934}"/>
              </a:ext>
            </a:extLst>
          </p:cNvPr>
          <p:cNvSpPr>
            <a:spLocks noGrp="1"/>
          </p:cNvSpPr>
          <p:nvPr/>
        </p:nvSpPr>
        <p:spPr>
          <a:xfrm>
            <a:off x="7524750" y="3190875"/>
            <a:ext cx="390525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defPPr>
            <a:lvl1pPr>
              <a:defRPr sz="2250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1pPr>
            <a:lvl2pPr>
              <a:defRPr sz="2250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2pPr>
            <a:lvl3pPr>
              <a:defRPr sz="2250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3pPr>
            <a:lvl4pPr>
              <a:defRPr sz="2250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4pPr>
            <a:lvl5pPr>
              <a:defRPr sz="2250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5pPr>
            <a:lvl6pPr>
              <a:defRPr sz="2250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6pPr>
            <a:lvl7pPr>
              <a:defRPr sz="2250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7pPr>
            <a:lvl8pPr>
              <a:defRPr sz="2250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8pPr>
            <a:lvl9pPr>
              <a:defRPr sz="2250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pPr>
            <a:r>
              <a:rPr sz="2250" b="0" dirty="0" err="1">
                <a:solidFill>
                  <a:srgbClr val="637775"/>
                </a:solidFill>
                <a:latin typeface="Aptos"/>
                <a:ea typeface="Aptos"/>
                <a:cs typeface="Aptos"/>
              </a:rPr>
              <a:t>huishoudens</a:t>
            </a:r>
            <a:r>
              <a:rPr sz="2250" b="0" dirty="0">
                <a:solidFill>
                  <a:srgbClr val="637775"/>
                </a:solidFill>
                <a:latin typeface="Aptos"/>
                <a:ea typeface="Aptos"/>
                <a:cs typeface="Aptos"/>
              </a:rPr>
              <a:t> in</a:t>
            </a:r>
          </a:p>
          <a:p>
            <a:pPr>
              <a:defRPr sz="2250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pPr>
            <a:r>
              <a:rPr sz="2250" b="0" dirty="0" err="1">
                <a:solidFill>
                  <a:srgbClr val="637775"/>
                </a:solidFill>
                <a:latin typeface="Aptos"/>
                <a:ea typeface="Aptos"/>
                <a:cs typeface="Aptos"/>
              </a:rPr>
              <a:t>Rijpelberg</a:t>
            </a:r>
            <a:r>
              <a:rPr lang="nl-NL" dirty="0"/>
              <a:t>, </a:t>
            </a:r>
            <a:r>
              <a:rPr sz="2250" b="0" dirty="0" err="1">
                <a:solidFill>
                  <a:srgbClr val="637775"/>
                </a:solidFill>
                <a:latin typeface="Aptos"/>
                <a:ea typeface="Aptos"/>
                <a:cs typeface="Aptos"/>
              </a:rPr>
              <a:t>Brouwhuis</a:t>
            </a:r>
            <a:r>
              <a:rPr lang="nl-NL" sz="2250" b="0" dirty="0">
                <a:solidFill>
                  <a:srgbClr val="637775"/>
                </a:solidFill>
                <a:latin typeface="Aptos"/>
                <a:ea typeface="Aptos"/>
                <a:cs typeface="Aptos"/>
              </a:rPr>
              <a:t> en Oost</a:t>
            </a:r>
            <a:endParaRPr sz="2250" b="0" dirty="0">
              <a:solidFill>
                <a:srgbClr val="63777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tekst">
            <a:extLst>
              <a:ext uri="{FF2B5EF4-FFF2-40B4-BE49-F238E27FC236}">
                <a16:creationId xmlns:a16="http://schemas.microsoft.com/office/drawing/2014/main" id="{3435FFA8-7364-44D0-AF93-444FA438B240}"/>
              </a:ext>
            </a:extLst>
          </p:cNvPr>
          <p:cNvSpPr>
            <a:spLocks noGrp="1"/>
          </p:cNvSpPr>
          <p:nvPr/>
        </p:nvSpPr>
        <p:spPr>
          <a:xfrm>
            <a:off x="707661" y="6430780"/>
            <a:ext cx="3333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defPPr>
            <a:lvl1pPr>
              <a:defRPr sz="1275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1pPr>
            <a:lvl2pPr>
              <a:defRPr sz="1275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2pPr>
            <a:lvl3pPr>
              <a:defRPr sz="1275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3pPr>
            <a:lvl4pPr>
              <a:defRPr sz="1275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4pPr>
            <a:lvl5pPr>
              <a:defRPr sz="1275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5pPr>
            <a:lvl6pPr>
              <a:defRPr sz="1275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6pPr>
            <a:lvl7pPr>
              <a:defRPr sz="1275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7pPr>
            <a:lvl8pPr>
              <a:defRPr sz="1275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8pPr>
            <a:lvl9pPr>
              <a:defRPr sz="1275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275" b="0">
                <a:solidFill>
                  <a:srgbClr val="637775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37775"/>
                </a:solidFill>
                <a:latin typeface="Aptos"/>
                <a:ea typeface="Aptos"/>
                <a:cs typeface="Aptos"/>
              </a:rPr>
              <a:t>22 oktober 2026</a:t>
            </a:r>
          </a:p>
        </p:txBody>
      </p:sp>
      <p:sp>
        <p:nvSpPr>
          <p:cNvPr id="6" name="tekst">
            <a:extLst>
              <a:ext uri="{FF2B5EF4-FFF2-40B4-BE49-F238E27FC236}">
                <a16:creationId xmlns:a16="http://schemas.microsoft.com/office/drawing/2014/main" id="{41E9E764-FB16-45A6-BB20-FE298CE5A9F8}"/>
              </a:ext>
            </a:extLst>
          </p:cNvPr>
          <p:cNvSpPr>
            <a:spLocks noGrp="1"/>
          </p:cNvSpPr>
          <p:nvPr/>
        </p:nvSpPr>
        <p:spPr>
          <a:xfrm>
            <a:off x="11049000" y="6381750"/>
            <a:ext cx="5238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defPPr>
            <a:lvl1pPr>
              <a:defRPr sz="150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1pPr>
            <a:lvl2pPr>
              <a:defRPr sz="150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2pPr>
            <a:lvl3pPr>
              <a:defRPr sz="150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3pPr>
            <a:lvl4pPr>
              <a:defRPr sz="150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4pPr>
            <a:lvl5pPr>
              <a:defRPr sz="150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5pPr>
            <a:lvl6pPr>
              <a:defRPr sz="150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6pPr>
            <a:lvl7pPr>
              <a:defRPr sz="150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7pPr>
            <a:lvl8pPr>
              <a:defRPr sz="150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8pPr>
            <a:lvl9pPr>
              <a:defRPr sz="150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500" b="1">
                <a:solidFill>
                  <a:srgbClr val="3970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39704F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2C7E910-ADCA-9611-F915-1E1222E47C11}"/>
              </a:ext>
            </a:extLst>
          </p:cNvPr>
          <p:cNvSpPr txBox="1"/>
          <p:nvPr/>
        </p:nvSpPr>
        <p:spPr>
          <a:xfrm>
            <a:off x="524656" y="5540929"/>
            <a:ext cx="1956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Albert van Dam</a:t>
            </a:r>
          </a:p>
        </p:txBody>
      </p:sp>
    </p:spTree>
    <p:extLst>
      <p:ext uri="{BB962C8B-B14F-4D97-AF65-F5344CB8AC3E}">
        <p14:creationId xmlns:p14="http://schemas.microsoft.com/office/powerpoint/2010/main" val="60848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>
            <a:extLst>
              <a:ext uri="{FF2B5EF4-FFF2-40B4-BE49-F238E27FC236}">
                <a16:creationId xmlns:a16="http://schemas.microsoft.com/office/drawing/2014/main" id="{C13F2F82-764B-4513-87FA-29C45F6D2071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477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defPPr>
            <a:lvl1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1pPr>
            <a:lvl2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2pPr>
            <a:lvl3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3pPr>
            <a:lvl4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4pPr>
            <a:lvl5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5pPr>
            <a:lvl6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6pPr>
            <a:lvl7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7pPr>
            <a:lvl8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8pPr>
            <a:lvl9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C9739"/>
                </a:solidFill>
                <a:latin typeface="Aptos"/>
                <a:ea typeface="Aptos"/>
                <a:cs typeface="Aptos"/>
              </a:rPr>
              <a:t>WARMTENET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22731F06-CCC8-46C0-8713-817E9E931E6D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082448"/>
                </a:solidFill>
                <a:latin typeface="Aptos"/>
                <a:ea typeface="Aptos"/>
                <a:cs typeface="Aptos"/>
              </a:rPr>
              <a:t>Nieuwe bronnen zijn nog in ontwikkeling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CDADF1A5-343B-4051-8597-D8983EB5062B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1028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defPPr>
            <a:lvl1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1pPr>
            <a:lvl2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2pPr>
            <a:lvl3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3pPr>
            <a:lvl4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4pPr>
            <a:lvl5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5pPr>
            <a:lvl6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6pPr>
            <a:lvl7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7pPr>
            <a:lvl8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8pPr>
            <a:lvl9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pPr>
            <a:r>
              <a:rPr sz="1125" b="0" dirty="0">
                <a:solidFill>
                  <a:srgbClr val="526477"/>
                </a:solidFill>
                <a:latin typeface="Aptos"/>
                <a:ea typeface="Aptos"/>
                <a:cs typeface="Aptos"/>
              </a:rPr>
              <a:t>Bronnen </a:t>
            </a:r>
            <a:r>
              <a:rPr sz="1125" b="0" dirty="0" err="1">
                <a:solidFill>
                  <a:srgbClr val="526477"/>
                </a:solidFill>
                <a:latin typeface="Aptos"/>
                <a:ea typeface="Aptos"/>
                <a:cs typeface="Aptos"/>
              </a:rPr>
              <a:t>verschillen</a:t>
            </a:r>
            <a:r>
              <a:rPr sz="1125" b="0" dirty="0">
                <a:solidFill>
                  <a:srgbClr val="526477"/>
                </a:solidFill>
                <a:latin typeface="Aptos"/>
                <a:ea typeface="Aptos"/>
                <a:cs typeface="Aptos"/>
              </a:rPr>
              <a:t>: </a:t>
            </a:r>
            <a:r>
              <a:rPr sz="1125" b="0" dirty="0" err="1">
                <a:solidFill>
                  <a:srgbClr val="526477"/>
                </a:solidFill>
                <a:latin typeface="Aptos"/>
                <a:ea typeface="Aptos"/>
                <a:cs typeface="Aptos"/>
              </a:rPr>
              <a:t>gemeentepagina</a:t>
            </a:r>
            <a:r>
              <a:rPr sz="1125" b="0" dirty="0">
                <a:solidFill>
                  <a:srgbClr val="526477"/>
                </a:solidFill>
                <a:latin typeface="Aptos"/>
                <a:ea typeface="Aptos"/>
                <a:cs typeface="Aptos"/>
              </a:rPr>
              <a:t> </a:t>
            </a:r>
            <a:r>
              <a:rPr sz="1125" b="0" dirty="0" err="1">
                <a:solidFill>
                  <a:srgbClr val="526477"/>
                </a:solidFill>
                <a:latin typeface="Aptos"/>
                <a:ea typeface="Aptos"/>
                <a:cs typeface="Aptos"/>
              </a:rPr>
              <a:t>noemt</a:t>
            </a:r>
            <a:r>
              <a:rPr sz="1125" b="0" dirty="0">
                <a:solidFill>
                  <a:srgbClr val="526477"/>
                </a:solidFill>
                <a:latin typeface="Aptos"/>
                <a:ea typeface="Aptos"/>
                <a:cs typeface="Aptos"/>
              </a:rPr>
              <a:t> </a:t>
            </a:r>
            <a:r>
              <a:rPr sz="1125" b="0" dirty="0" err="1">
                <a:solidFill>
                  <a:srgbClr val="526477"/>
                </a:solidFill>
                <a:latin typeface="Aptos"/>
                <a:ea typeface="Aptos"/>
                <a:cs typeface="Aptos"/>
              </a:rPr>
              <a:t>aquathermie</a:t>
            </a:r>
            <a:r>
              <a:rPr sz="1125" b="0" dirty="0">
                <a:solidFill>
                  <a:srgbClr val="526477"/>
                </a:solidFill>
                <a:latin typeface="Aptos"/>
                <a:ea typeface="Aptos"/>
                <a:cs typeface="Aptos"/>
              </a:rPr>
              <a:t>, </a:t>
            </a:r>
            <a:r>
              <a:rPr sz="1125" b="0" dirty="0" err="1">
                <a:solidFill>
                  <a:srgbClr val="526477"/>
                </a:solidFill>
                <a:latin typeface="Aptos"/>
                <a:ea typeface="Aptos"/>
                <a:cs typeface="Aptos"/>
              </a:rPr>
              <a:t>leverancier</a:t>
            </a:r>
            <a:r>
              <a:rPr sz="1125" b="0" dirty="0">
                <a:solidFill>
                  <a:srgbClr val="526477"/>
                </a:solidFill>
                <a:latin typeface="Aptos"/>
                <a:ea typeface="Aptos"/>
                <a:cs typeface="Aptos"/>
              </a:rPr>
              <a:t> </a:t>
            </a:r>
            <a:r>
              <a:rPr sz="1125" b="0" dirty="0" err="1">
                <a:solidFill>
                  <a:srgbClr val="526477"/>
                </a:solidFill>
                <a:latin typeface="Aptos"/>
                <a:ea typeface="Aptos"/>
                <a:cs typeface="Aptos"/>
              </a:rPr>
              <a:t>noemt</a:t>
            </a:r>
            <a:r>
              <a:rPr sz="1125" b="0" dirty="0">
                <a:solidFill>
                  <a:srgbClr val="526477"/>
                </a:solidFill>
                <a:latin typeface="Aptos"/>
                <a:ea typeface="Aptos"/>
                <a:cs typeface="Aptos"/>
              </a:rPr>
              <a:t> </a:t>
            </a:r>
            <a:r>
              <a:rPr sz="1125" b="0" dirty="0" err="1">
                <a:solidFill>
                  <a:srgbClr val="526477"/>
                </a:solidFill>
                <a:latin typeface="Aptos"/>
                <a:ea typeface="Aptos"/>
                <a:cs typeface="Aptos"/>
              </a:rPr>
              <a:t>andere</a:t>
            </a:r>
            <a:r>
              <a:rPr sz="1125" b="0" dirty="0">
                <a:solidFill>
                  <a:srgbClr val="526477"/>
                </a:solidFill>
                <a:latin typeface="Aptos"/>
                <a:ea typeface="Aptos"/>
                <a:cs typeface="Aptos"/>
              </a:rPr>
              <a:t> </a:t>
            </a:r>
            <a:r>
              <a:rPr sz="1125" b="0" dirty="0" err="1">
                <a:solidFill>
                  <a:srgbClr val="526477"/>
                </a:solidFill>
                <a:latin typeface="Aptos"/>
                <a:ea typeface="Aptos"/>
                <a:cs typeface="Aptos"/>
              </a:rPr>
              <a:t>opties</a:t>
            </a:r>
            <a:r>
              <a:rPr sz="1125" b="0" dirty="0">
                <a:solidFill>
                  <a:srgbClr val="526477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880B8D4A-0AB2-403E-B601-EAB952F8FFB9}"/>
              </a:ext>
            </a:extLst>
          </p:cNvPr>
          <p:cNvSpPr>
            <a:spLocks noGrp="1"/>
          </p:cNvSpPr>
          <p:nvPr/>
        </p:nvSpPr>
        <p:spPr>
          <a:xfrm>
            <a:off x="11096625" y="639127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defPPr>
            <a:lvl1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1pPr>
            <a:lvl2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2pPr>
            <a:lvl3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3pPr>
            <a:lvl4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4pPr>
            <a:lvl5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5pPr>
            <a:lvl6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6pPr>
            <a:lvl7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7pPr>
            <a:lvl8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8pPr>
            <a:lvl9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4C9739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03723465-280E-4BBB-A4D5-5B4A7250F2D3}"/>
              </a:ext>
            </a:extLst>
          </p:cNvPr>
          <p:cNvSpPr>
            <a:spLocks noGrp="1"/>
          </p:cNvSpPr>
          <p:nvPr/>
        </p:nvSpPr>
        <p:spPr>
          <a:xfrm>
            <a:off x="609600" y="2000250"/>
            <a:ext cx="10668000" cy="51060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Aquathermie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: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volgens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Ennatuurlijk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voorlopig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niet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gekozen</a:t>
            </a:r>
            <a:endParaRPr sz="2250" b="0" dirty="0">
              <a:solidFill>
                <a:srgbClr val="08244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E983BB91-A3AB-45BD-A3D2-8BF78FA9AC62}"/>
              </a:ext>
            </a:extLst>
          </p:cNvPr>
          <p:cNvSpPr>
            <a:spLocks noGrp="1"/>
          </p:cNvSpPr>
          <p:nvPr/>
        </p:nvSpPr>
        <p:spPr>
          <a:xfrm>
            <a:off x="609600" y="2876550"/>
            <a:ext cx="1066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Restwarmte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uit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compostering</a:t>
            </a:r>
            <a:r>
              <a:rPr lang="nl-NL" dirty="0"/>
              <a:t> via van Iersel, 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gesprekken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lopen</a:t>
            </a:r>
            <a:r>
              <a:rPr lang="nl-NL"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nog</a:t>
            </a:r>
            <a:endParaRPr sz="2250" b="0" dirty="0">
              <a:solidFill>
                <a:srgbClr val="08244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28091354-5049-47C1-A704-E611F64B12D2}"/>
              </a:ext>
            </a:extLst>
          </p:cNvPr>
          <p:cNvSpPr>
            <a:spLocks noGrp="1"/>
          </p:cNvSpPr>
          <p:nvPr/>
        </p:nvSpPr>
        <p:spPr>
          <a:xfrm>
            <a:off x="609600" y="37528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Ook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onderzoek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naar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RIFT-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technologie</a:t>
            </a:r>
            <a:r>
              <a:rPr lang="nl-NL"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(Roest)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en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een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lang="nl-NL"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E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-boiler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B3F4EBCD-710B-4B3D-AE66-CFF4DDA8B6F3}"/>
              </a:ext>
            </a:extLst>
          </p:cNvPr>
          <p:cNvSpPr>
            <a:spLocks noGrp="1"/>
          </p:cNvSpPr>
          <p:nvPr/>
        </p:nvSpPr>
        <p:spPr>
          <a:xfrm>
            <a:off x="609600" y="46291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Nog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geen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bevestigde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overstapdatum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in de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gebruikte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bronnen</a:t>
            </a:r>
            <a:endParaRPr sz="2250" b="0" dirty="0">
              <a:solidFill>
                <a:srgbClr val="082448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52835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>
            <a:extLst>
              <a:ext uri="{FF2B5EF4-FFF2-40B4-BE49-F238E27FC236}">
                <a16:creationId xmlns:a16="http://schemas.microsoft.com/office/drawing/2014/main" id="{9632B3E4-B08A-4DA2-B21D-AEF94B719167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477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defPPr>
            <a:lvl1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1pPr>
            <a:lvl2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2pPr>
            <a:lvl3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3pPr>
            <a:lvl4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4pPr>
            <a:lvl5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5pPr>
            <a:lvl6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6pPr>
            <a:lvl7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7pPr>
            <a:lvl8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8pPr>
            <a:lvl9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C9739"/>
                </a:solidFill>
                <a:latin typeface="Aptos"/>
                <a:ea typeface="Aptos"/>
                <a:cs typeface="Aptos"/>
              </a:rPr>
              <a:t>WARMTENET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ECA94D01-3FBA-4DF4-9D20-1EBE617809A1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082448"/>
                </a:solidFill>
                <a:latin typeface="Aptos"/>
                <a:ea typeface="Aptos"/>
                <a:cs typeface="Aptos"/>
              </a:rPr>
              <a:t>Helmond werkt aan een Warmteprogramma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3D6C734E-5B3E-4134-9D34-12F68643B481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1028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defPPr>
            <a:lvl1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1pPr>
            <a:lvl2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2pPr>
            <a:lvl3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3pPr>
            <a:lvl4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4pPr>
            <a:lvl5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5pPr>
            <a:lvl6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6pPr>
            <a:lvl7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7pPr>
            <a:lvl8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8pPr>
            <a:lvl9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526477"/>
                </a:solidFill>
                <a:latin typeface="Aptos"/>
                <a:ea typeface="Aptos"/>
                <a:cs typeface="Aptos"/>
              </a:rPr>
              <a:t>Wijkinformatieavond Rijpelberg • 22 oktober 2026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4F27FE9D-0011-4A5B-97E2-C225CF00E9CA}"/>
              </a:ext>
            </a:extLst>
          </p:cNvPr>
          <p:cNvSpPr>
            <a:spLocks noGrp="1"/>
          </p:cNvSpPr>
          <p:nvPr/>
        </p:nvSpPr>
        <p:spPr>
          <a:xfrm>
            <a:off x="11096625" y="639127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defPPr>
            <a:lvl1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1pPr>
            <a:lvl2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2pPr>
            <a:lvl3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3pPr>
            <a:lvl4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4pPr>
            <a:lvl5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5pPr>
            <a:lvl6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6pPr>
            <a:lvl7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7pPr>
            <a:lvl8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8pPr>
            <a:lvl9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4C9739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5C349916-DF09-41DC-B630-DA31FD597B58}"/>
              </a:ext>
            </a:extLst>
          </p:cNvPr>
          <p:cNvSpPr>
            <a:spLocks noGrp="1"/>
          </p:cNvSpPr>
          <p:nvPr/>
        </p:nvSpPr>
        <p:spPr>
          <a:xfrm>
            <a:off x="609600" y="2000250"/>
            <a:ext cx="106680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325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Onderzoek</a:t>
            </a:r>
            <a:r>
              <a:rPr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325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naar</a:t>
            </a:r>
            <a:r>
              <a:rPr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325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passende</a:t>
            </a:r>
            <a:r>
              <a:rPr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325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warmteoplossingen</a:t>
            </a:r>
            <a:r>
              <a:rPr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per </a:t>
            </a:r>
            <a:r>
              <a:rPr sz="2325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wijk</a:t>
            </a:r>
            <a:endParaRPr sz="2325" b="0" dirty="0">
              <a:solidFill>
                <a:srgbClr val="08244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18FF4160-7F1B-40E3-81B8-061FFB84DEE7}"/>
              </a:ext>
            </a:extLst>
          </p:cNvPr>
          <p:cNvSpPr>
            <a:spLocks noGrp="1"/>
          </p:cNvSpPr>
          <p:nvPr/>
        </p:nvSpPr>
        <p:spPr>
          <a:xfrm>
            <a:off x="609600" y="28765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325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Bewonersinbreng</a:t>
            </a:r>
            <a:r>
              <a:rPr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over </a:t>
            </a:r>
            <a:r>
              <a:rPr sz="2325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wensen</a:t>
            </a:r>
            <a:r>
              <a:rPr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, </a:t>
            </a:r>
            <a:r>
              <a:rPr sz="2325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zorgen</a:t>
            </a:r>
            <a:r>
              <a:rPr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325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en</a:t>
            </a:r>
            <a:r>
              <a:rPr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325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mogelijkheden</a:t>
            </a:r>
            <a:endParaRPr sz="2325" b="0" dirty="0">
              <a:solidFill>
                <a:srgbClr val="08244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9C16FFCB-06CC-4137-AFBD-1B5E306D05CE}"/>
              </a:ext>
            </a:extLst>
          </p:cNvPr>
          <p:cNvSpPr>
            <a:spLocks noGrp="1"/>
          </p:cNvSpPr>
          <p:nvPr/>
        </p:nvSpPr>
        <p:spPr>
          <a:xfrm>
            <a:off x="609600" y="37528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Voor </a:t>
            </a:r>
            <a:r>
              <a:rPr sz="2325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Rijpelberg</a:t>
            </a:r>
            <a:r>
              <a:rPr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: </a:t>
            </a:r>
            <a:r>
              <a:rPr sz="2325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straatgesprekken</a:t>
            </a:r>
            <a:r>
              <a:rPr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lang="nl-NL"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vonden plaats </a:t>
            </a:r>
            <a:r>
              <a:rPr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op 13 </a:t>
            </a:r>
            <a:r>
              <a:rPr sz="2325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oktober</a:t>
            </a:r>
            <a:r>
              <a:rPr lang="nl-NL"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 Brouwhorst</a:t>
            </a:r>
            <a:endParaRPr sz="2325" b="0" dirty="0">
              <a:solidFill>
                <a:srgbClr val="08244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989EE8A5-61D0-4CE6-9F35-7FF28162B32D}"/>
              </a:ext>
            </a:extLst>
          </p:cNvPr>
          <p:cNvSpPr>
            <a:spLocks noGrp="1"/>
          </p:cNvSpPr>
          <p:nvPr/>
        </p:nvSpPr>
        <p:spPr>
          <a:xfrm>
            <a:off x="609600" y="46291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325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Online </a:t>
            </a:r>
            <a:r>
              <a:rPr sz="2325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meedenken</a:t>
            </a:r>
            <a:r>
              <a:rPr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via </a:t>
            </a:r>
            <a:r>
              <a:rPr lang="nl-NL"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www.</a:t>
            </a:r>
            <a:r>
              <a:rPr sz="2325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helmond.nl/</a:t>
            </a:r>
            <a:r>
              <a:rPr sz="2325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warmte</a:t>
            </a:r>
            <a:endParaRPr sz="2325" b="0" dirty="0">
              <a:solidFill>
                <a:srgbClr val="082448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131022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0">
            <a:extLst>
              <a:ext uri="{FF2B5EF4-FFF2-40B4-BE49-F238E27FC236}">
                <a16:creationId xmlns:a16="http://schemas.microsoft.com/office/drawing/2014/main" id="{FC7FAB01-19B2-403A-BC9C-05A22C04AD7E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477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defPPr>
            <a:lvl1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1pPr>
            <a:lvl2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2pPr>
            <a:lvl3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3pPr>
            <a:lvl4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4pPr>
            <a:lvl5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5pPr>
            <a:lvl6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6pPr>
            <a:lvl7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7pPr>
            <a:lvl8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8pPr>
            <a:lvl9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C9739"/>
                </a:solidFill>
                <a:latin typeface="Aptos"/>
                <a:ea typeface="Aptos"/>
                <a:cs typeface="Aptos"/>
              </a:rPr>
              <a:t>WARMTENET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2B7EB670-039E-4A24-91E7-54E810D450C6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3450" b="1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Een </a:t>
            </a:r>
            <a:r>
              <a:rPr sz="3450" b="1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publiek</a:t>
            </a:r>
            <a:r>
              <a:rPr sz="3450" b="1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3450" b="1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warmtebedrijf</a:t>
            </a:r>
            <a:r>
              <a:rPr sz="3450" b="1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in </a:t>
            </a:r>
            <a:r>
              <a:rPr sz="3450" b="1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voorbereiding</a:t>
            </a:r>
            <a:endParaRPr sz="3450" b="1" dirty="0">
              <a:solidFill>
                <a:srgbClr val="08244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9D2B6849-C49C-42C6-AC59-A91FCA745061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1028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defPPr>
            <a:lvl1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1pPr>
            <a:lvl2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2pPr>
            <a:lvl3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3pPr>
            <a:lvl4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4pPr>
            <a:lvl5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5pPr>
            <a:lvl6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6pPr>
            <a:lvl7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7pPr>
            <a:lvl8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8pPr>
            <a:lvl9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526477"/>
                </a:solidFill>
                <a:latin typeface="Aptos"/>
                <a:ea typeface="Aptos"/>
                <a:cs typeface="Aptos"/>
              </a:rPr>
              <a:t>Regionaal voornemen. Geen bevestigde overname van het bestaande Rijpelbergse net.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2B73F4FE-45E7-4BF7-AACA-3C3B4032B8DF}"/>
              </a:ext>
            </a:extLst>
          </p:cNvPr>
          <p:cNvSpPr>
            <a:spLocks noGrp="1"/>
          </p:cNvSpPr>
          <p:nvPr/>
        </p:nvSpPr>
        <p:spPr>
          <a:xfrm>
            <a:off x="11096625" y="639127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defPPr>
            <a:lvl1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1pPr>
            <a:lvl2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2pPr>
            <a:lvl3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3pPr>
            <a:lvl4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4pPr>
            <a:lvl5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5pPr>
            <a:lvl6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6pPr>
            <a:lvl7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7pPr>
            <a:lvl8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8pPr>
            <a:lvl9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4C9739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1BC042D7-BC40-4817-BCE0-AE4C97CAECBB}"/>
              </a:ext>
            </a:extLst>
          </p:cNvPr>
          <p:cNvSpPr>
            <a:spLocks noGrp="1"/>
          </p:cNvSpPr>
          <p:nvPr/>
        </p:nvSpPr>
        <p:spPr>
          <a:xfrm>
            <a:off x="609600" y="20002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082448"/>
                </a:solidFill>
                <a:latin typeface="Aptos"/>
                <a:ea typeface="Aptos"/>
                <a:cs typeface="Aptos"/>
              </a:rPr>
              <a:t>Provincie, Enexis en Nationale Deelneming Warmte werken samen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C77976C0-6C42-4C09-B8F7-48D5C0A7816D}"/>
              </a:ext>
            </a:extLst>
          </p:cNvPr>
          <p:cNvSpPr>
            <a:spLocks noGrp="1"/>
          </p:cNvSpPr>
          <p:nvPr/>
        </p:nvSpPr>
        <p:spPr>
          <a:xfrm>
            <a:off x="609600" y="28765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Verwachte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oprichting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: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eerste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kwartaal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2027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B208D00B-44BE-4077-B251-70BF5D92696E}"/>
              </a:ext>
            </a:extLst>
          </p:cNvPr>
          <p:cNvSpPr>
            <a:spLocks noGrp="1"/>
          </p:cNvSpPr>
          <p:nvPr/>
        </p:nvSpPr>
        <p:spPr>
          <a:xfrm>
            <a:off x="609600" y="37528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Besluitvorming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en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uitwerking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gaan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daaraan</a:t>
            </a:r>
            <a:r>
              <a:rPr sz="225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25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vooraf</a:t>
            </a:r>
            <a:endParaRPr sz="2250" b="0" dirty="0">
              <a:solidFill>
                <a:srgbClr val="08244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337C2458-E0FB-4F68-8BB9-19F691D248E6}"/>
              </a:ext>
            </a:extLst>
          </p:cNvPr>
          <p:cNvSpPr>
            <a:spLocks noGrp="1"/>
          </p:cNvSpPr>
          <p:nvPr/>
        </p:nvSpPr>
        <p:spPr>
          <a:xfrm>
            <a:off x="609600" y="4629150"/>
            <a:ext cx="1066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082448"/>
                </a:solidFill>
                <a:latin typeface="Aptos"/>
                <a:ea typeface="Aptos"/>
                <a:cs typeface="Aptos"/>
              </a:rPr>
              <a:t>Gevolgen voor Rijpelberg vragen om concrete afspraken</a:t>
            </a:r>
          </a:p>
        </p:txBody>
      </p:sp>
    </p:spTree>
    <p:extLst>
      <p:ext uri="{BB962C8B-B14F-4D97-AF65-F5344CB8AC3E}">
        <p14:creationId xmlns:p14="http://schemas.microsoft.com/office/powerpoint/2010/main" val="792975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0">
            <a:extLst>
              <a:ext uri="{FF2B5EF4-FFF2-40B4-BE49-F238E27FC236}">
                <a16:creationId xmlns:a16="http://schemas.microsoft.com/office/drawing/2014/main" id="{C56C2E3C-4F42-457C-AC4A-14EB7045F8FD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0477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defPPr>
            <a:lvl1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1pPr>
            <a:lvl2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2pPr>
            <a:lvl3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3pPr>
            <a:lvl4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4pPr>
            <a:lvl5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5pPr>
            <a:lvl6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6pPr>
            <a:lvl7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7pPr>
            <a:lvl8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8pPr>
            <a:lvl9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350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C9739"/>
                </a:solidFill>
                <a:latin typeface="Aptos"/>
                <a:ea typeface="Aptos"/>
                <a:cs typeface="Aptos"/>
              </a:rPr>
              <a:t>WARMTENET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27C2F469-03BF-4255-8708-0CB79F70EC41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9728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3450" b="1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082448"/>
                </a:solidFill>
                <a:latin typeface="Aptos"/>
                <a:ea typeface="Aptos"/>
                <a:cs typeface="Aptos"/>
              </a:rPr>
              <a:t>Betaalbaarheid en duidelijkheid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F2331FE0-8229-4376-BDED-75C2E9087158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1028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defPPr>
            <a:lvl1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1pPr>
            <a:lvl2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2pPr>
            <a:lvl3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3pPr>
            <a:lvl4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4pPr>
            <a:lvl5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5pPr>
            <a:lvl6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6pPr>
            <a:lvl7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7pPr>
            <a:lvl8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8pPr>
            <a:lvl9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125" b="0">
                <a:solidFill>
                  <a:srgbClr val="526477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526477"/>
                </a:solidFill>
                <a:latin typeface="Aptos"/>
                <a:ea typeface="Aptos"/>
                <a:cs typeface="Aptos"/>
              </a:rPr>
              <a:t>Wijkinformatieavond Rijpelberg • 22 oktober 2026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D6888EE6-CAB3-48C3-89DF-E2493BCD1E61}"/>
              </a:ext>
            </a:extLst>
          </p:cNvPr>
          <p:cNvSpPr>
            <a:spLocks noGrp="1"/>
          </p:cNvSpPr>
          <p:nvPr/>
        </p:nvSpPr>
        <p:spPr>
          <a:xfrm>
            <a:off x="11096625" y="6391275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defPPr>
            <a:lvl1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1pPr>
            <a:lvl2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2pPr>
            <a:lvl3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3pPr>
            <a:lvl4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4pPr>
            <a:lvl5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5pPr>
            <a:lvl6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6pPr>
            <a:lvl7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7pPr>
            <a:lvl8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8pPr>
            <a:lvl9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42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4C9739"/>
                </a:solidFill>
                <a:latin typeface="Aptos"/>
                <a:ea typeface="Aptos"/>
                <a:cs typeface="Aptos"/>
              </a:rPr>
              <a:t>27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8E45792E-3EC6-4639-A33C-B41E6B85CAA4}"/>
              </a:ext>
            </a:extLst>
          </p:cNvPr>
          <p:cNvSpPr>
            <a:spLocks noGrp="1"/>
          </p:cNvSpPr>
          <p:nvPr/>
        </p:nvSpPr>
        <p:spPr>
          <a:xfrm>
            <a:off x="609600" y="1952625"/>
            <a:ext cx="5095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defPPr>
            <a:lvl1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1pPr>
            <a:lvl2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2pPr>
            <a:lvl3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3pPr>
            <a:lvl4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4pPr>
            <a:lvl5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5pPr>
            <a:lvl6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6pPr>
            <a:lvl7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7pPr>
            <a:lvl8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8pPr>
            <a:lvl9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4C9739"/>
                </a:solidFill>
                <a:latin typeface="Aptos"/>
                <a:ea typeface="Aptos"/>
                <a:cs typeface="Aptos"/>
              </a:rPr>
              <a:t>Wat weten we?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9B7E4809-FAF6-4719-AD6B-12AF2A292059}"/>
              </a:ext>
            </a:extLst>
          </p:cNvPr>
          <p:cNvSpPr>
            <a:spLocks noGrp="1"/>
          </p:cNvSpPr>
          <p:nvPr/>
        </p:nvSpPr>
        <p:spPr>
          <a:xfrm>
            <a:off x="609600" y="2524125"/>
            <a:ext cx="50006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082448"/>
                </a:solidFill>
                <a:latin typeface="Aptos"/>
                <a:ea typeface="Aptos"/>
                <a:cs typeface="Aptos"/>
              </a:rPr>
              <a:t>ACM bepaalt maximumtarieven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87F8B533-8AE1-414E-A56D-DAAD9F45008B}"/>
              </a:ext>
            </a:extLst>
          </p:cNvPr>
          <p:cNvSpPr>
            <a:spLocks noGrp="1"/>
          </p:cNvSpPr>
          <p:nvPr/>
        </p:nvSpPr>
        <p:spPr>
          <a:xfrm>
            <a:off x="609600" y="3362325"/>
            <a:ext cx="50006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082448"/>
                </a:solidFill>
                <a:latin typeface="Aptos"/>
                <a:ea typeface="Aptos"/>
                <a:cs typeface="Aptos"/>
              </a:rPr>
              <a:t>Verbruik én vaste kosten tellen mee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0E87B861-4D1A-4676-A0BD-8AAEEF0CEB7F}"/>
              </a:ext>
            </a:extLst>
          </p:cNvPr>
          <p:cNvSpPr>
            <a:spLocks noGrp="1"/>
          </p:cNvSpPr>
          <p:nvPr/>
        </p:nvSpPr>
        <p:spPr>
          <a:xfrm>
            <a:off x="609600" y="4200525"/>
            <a:ext cx="50006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082448"/>
                </a:solidFill>
                <a:latin typeface="Aptos"/>
                <a:ea typeface="Aptos"/>
                <a:cs typeface="Aptos"/>
              </a:rPr>
              <a:t>Nieuwe tariefsystematiek komt stapsgewijs</a:t>
            </a:r>
          </a:p>
        </p:txBody>
      </p:sp>
      <p:sp>
        <p:nvSpPr>
          <p:cNvPr id="9" name="text-8">
            <a:extLst>
              <a:ext uri="{FF2B5EF4-FFF2-40B4-BE49-F238E27FC236}">
                <a16:creationId xmlns:a16="http://schemas.microsoft.com/office/drawing/2014/main" id="{E2DF2A5C-89DB-4097-A7C4-18A3DB41EE7C}"/>
              </a:ext>
            </a:extLst>
          </p:cNvPr>
          <p:cNvSpPr>
            <a:spLocks noGrp="1"/>
          </p:cNvSpPr>
          <p:nvPr/>
        </p:nvSpPr>
        <p:spPr>
          <a:xfrm>
            <a:off x="6334125" y="1952625"/>
            <a:ext cx="523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defPPr>
            <a:lvl1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1pPr>
            <a:lvl2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2pPr>
            <a:lvl3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3pPr>
            <a:lvl4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4pPr>
            <a:lvl5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5pPr>
            <a:lvl6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6pPr>
            <a:lvl7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7pPr>
            <a:lvl8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8pPr>
            <a:lvl9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875" b="1">
                <a:solidFill>
                  <a:srgbClr val="4C9739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4C9739"/>
                </a:solidFill>
                <a:latin typeface="Aptos"/>
                <a:ea typeface="Aptos"/>
                <a:cs typeface="Aptos"/>
              </a:rPr>
              <a:t>Vragen vanuit de wijk</a:t>
            </a:r>
          </a:p>
        </p:txBody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3DD47AC0-9CAE-4BDD-BC92-84442425F510}"/>
              </a:ext>
            </a:extLst>
          </p:cNvPr>
          <p:cNvSpPr>
            <a:spLocks noGrp="1"/>
          </p:cNvSpPr>
          <p:nvPr/>
        </p:nvSpPr>
        <p:spPr>
          <a:xfrm>
            <a:off x="6334125" y="2524125"/>
            <a:ext cx="5238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082448"/>
                </a:solidFill>
                <a:latin typeface="Aptos"/>
                <a:ea typeface="Aptos"/>
                <a:cs typeface="Aptos"/>
              </a:rPr>
              <a:t>Wat verandert er aan de totale rekening?</a:t>
            </a:r>
          </a:p>
        </p:txBody>
      </p:sp>
      <p:sp>
        <p:nvSpPr>
          <p:cNvPr id="11" name="text-10">
            <a:extLst>
              <a:ext uri="{FF2B5EF4-FFF2-40B4-BE49-F238E27FC236}">
                <a16:creationId xmlns:a16="http://schemas.microsoft.com/office/drawing/2014/main" id="{127F22B4-BAD9-4BC0-ADA7-23A049EE8946}"/>
              </a:ext>
            </a:extLst>
          </p:cNvPr>
          <p:cNvSpPr>
            <a:spLocks noGrp="1"/>
          </p:cNvSpPr>
          <p:nvPr/>
        </p:nvSpPr>
        <p:spPr>
          <a:xfrm>
            <a:off x="6334125" y="3362325"/>
            <a:ext cx="5238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082448"/>
                </a:solidFill>
                <a:latin typeface="Aptos"/>
                <a:ea typeface="Aptos"/>
                <a:cs typeface="Aptos"/>
              </a:rPr>
              <a:t>Wanneer weten bewoners waar ze aan toe zijn?</a:t>
            </a:r>
          </a:p>
        </p:txBody>
      </p:sp>
      <p:sp>
        <p:nvSpPr>
          <p:cNvPr id="12" name="text-11">
            <a:extLst>
              <a:ext uri="{FF2B5EF4-FFF2-40B4-BE49-F238E27FC236}">
                <a16:creationId xmlns:a16="http://schemas.microsoft.com/office/drawing/2014/main" id="{F579B5E9-CB14-4071-9512-4592927E1776}"/>
              </a:ext>
            </a:extLst>
          </p:cNvPr>
          <p:cNvSpPr>
            <a:spLocks noGrp="1"/>
          </p:cNvSpPr>
          <p:nvPr/>
        </p:nvSpPr>
        <p:spPr>
          <a:xfrm>
            <a:off x="6334125" y="4200525"/>
            <a:ext cx="5238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defPPr>
            <a:lvl1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1pPr>
            <a:lvl2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2pPr>
            <a:lvl3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3pPr>
            <a:lvl4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4pPr>
            <a:lvl5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5pPr>
            <a:lvl6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6pPr>
            <a:lvl7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7pPr>
            <a:lvl8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8pPr>
            <a:lvl9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sz="210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Hoe </a:t>
            </a:r>
            <a:r>
              <a:rPr sz="210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zijn</a:t>
            </a:r>
            <a:r>
              <a:rPr sz="210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inspraak</a:t>
            </a:r>
            <a:r>
              <a:rPr sz="210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en</a:t>
            </a:r>
            <a:r>
              <a:rPr sz="210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betrouwbare</a:t>
            </a:r>
            <a:r>
              <a:rPr sz="210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 levering </a:t>
            </a:r>
            <a:r>
              <a:rPr sz="2100" b="0" dirty="0" err="1">
                <a:solidFill>
                  <a:srgbClr val="082448"/>
                </a:solidFill>
                <a:latin typeface="Aptos"/>
                <a:ea typeface="Aptos"/>
                <a:cs typeface="Aptos"/>
              </a:rPr>
              <a:t>geregeld</a:t>
            </a:r>
            <a:r>
              <a:rPr sz="2100" b="0" dirty="0">
                <a:solidFill>
                  <a:srgbClr val="082448"/>
                </a:solidFill>
                <a:latin typeface="Aptos"/>
                <a:ea typeface="Aptos"/>
                <a:cs typeface="Aptos"/>
              </a:rPr>
              <a:t>?</a:t>
            </a:r>
            <a:endParaRPr lang="nl-NL" sz="2100" b="0" dirty="0">
              <a:solidFill>
                <a:srgbClr val="082448"/>
              </a:solidFill>
              <a:latin typeface="Aptos"/>
              <a:ea typeface="Aptos"/>
              <a:cs typeface="Aptos"/>
            </a:endParaRPr>
          </a:p>
          <a:p>
            <a: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endParaRPr lang="nl-NL" dirty="0">
              <a:solidFill>
                <a:srgbClr val="FF0000"/>
              </a:solidFill>
            </a:endParaRPr>
          </a:p>
          <a:p>
            <a: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lang="nl-NL" dirty="0">
                <a:solidFill>
                  <a:schemeClr val="tx1"/>
                </a:solidFill>
              </a:rPr>
              <a:t>Wat zijn gevolgen overstappen naar warmtepomp voor de resterende  gebruikers?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58A9B499-28D7-3EBE-F64B-4321B203F0DD}"/>
              </a:ext>
            </a:extLst>
          </p:cNvPr>
          <p:cNvSpPr txBox="1"/>
          <p:nvPr/>
        </p:nvSpPr>
        <p:spPr>
          <a:xfrm>
            <a:off x="7832361" y="472190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33CF07D6-D0FA-416E-B2C8-B5145774E1F6}"/>
              </a:ext>
            </a:extLst>
          </p:cNvPr>
          <p:cNvSpPr txBox="1"/>
          <p:nvPr/>
        </p:nvSpPr>
        <p:spPr>
          <a:xfrm>
            <a:off x="830081" y="5392951"/>
            <a:ext cx="609724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0">
                <a:solidFill>
                  <a:srgbClr val="082448"/>
                </a:solidFill>
                <a:latin typeface="Aptos"/>
                <a:ea typeface="Aptos"/>
                <a:cs typeface="Aptos"/>
              </a:defRPr>
            </a:pPr>
            <a:r>
              <a:rPr lang="nl-NL" sz="2100" b="0" dirty="0">
                <a:solidFill>
                  <a:srgbClr val="FF0000"/>
                </a:solidFill>
                <a:latin typeface="Aptos"/>
                <a:ea typeface="Aptos"/>
                <a:cs typeface="Aptos"/>
              </a:rPr>
              <a:t>Welke vragen heeft U nog???</a:t>
            </a:r>
          </a:p>
        </p:txBody>
      </p:sp>
    </p:spTree>
    <p:extLst>
      <p:ext uri="{BB962C8B-B14F-4D97-AF65-F5344CB8AC3E}">
        <p14:creationId xmlns:p14="http://schemas.microsoft.com/office/powerpoint/2010/main" val="1743495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ACFE0193-B130-41E7-B76F-D362F6C07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72750" y="412687"/>
            <a:ext cx="952500" cy="927226"/>
          </a:xfrm>
          <a:prstGeom prst="rect">
            <a:avLst/>
          </a:prstGeom>
        </p:spPr>
      </p:pic>
      <p:sp>
        <p:nvSpPr>
          <p:cNvPr id="2" name="tekst">
            <a:extLst>
              <a:ext uri="{FF2B5EF4-FFF2-40B4-BE49-F238E27FC236}">
                <a16:creationId xmlns:a16="http://schemas.microsoft.com/office/drawing/2014/main" id="{92443ADB-E17D-478F-8FB6-E45FC5A491F7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096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defPPr>
            <a:lvl1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1pPr>
            <a:lvl2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2pPr>
            <a:lvl3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3pPr>
            <a:lvl4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4pPr>
            <a:lvl5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5pPr>
            <a:lvl6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6pPr>
            <a:lvl7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7pPr>
            <a:lvl8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8pPr>
            <a:lvl9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07572"/>
                </a:solidFill>
                <a:latin typeface="Aptos"/>
                <a:ea typeface="Aptos"/>
                <a:cs typeface="Aptos"/>
              </a:rPr>
              <a:t>Bewonersinformatie Rijpelberg</a:t>
            </a:r>
          </a:p>
        </p:txBody>
      </p:sp>
      <p:sp>
        <p:nvSpPr>
          <p:cNvPr id="3" name="tekst">
            <a:extLst>
              <a:ext uri="{FF2B5EF4-FFF2-40B4-BE49-F238E27FC236}">
                <a16:creationId xmlns:a16="http://schemas.microsoft.com/office/drawing/2014/main" id="{F3502E93-36A6-42F4-9A85-836F6A7ACBE0}"/>
              </a:ext>
            </a:extLst>
          </p:cNvPr>
          <p:cNvSpPr>
            <a:spLocks noGrp="1"/>
          </p:cNvSpPr>
          <p:nvPr/>
        </p:nvSpPr>
        <p:spPr>
          <a:xfrm>
            <a:off x="11096625" y="634365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4" name="tekst">
            <a:extLst>
              <a:ext uri="{FF2B5EF4-FFF2-40B4-BE49-F238E27FC236}">
                <a16:creationId xmlns:a16="http://schemas.microsoft.com/office/drawing/2014/main" id="{BAF7D73A-045A-45BF-9192-CE1EC91792A2}"/>
              </a:ext>
            </a:extLst>
          </p:cNvPr>
          <p:cNvSpPr>
            <a:spLocks noGrp="1"/>
          </p:cNvSpPr>
          <p:nvPr/>
        </p:nvSpPr>
        <p:spPr>
          <a:xfrm>
            <a:off x="685800" y="1619250"/>
            <a:ext cx="99060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8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48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48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48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48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48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48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48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48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48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48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4875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Warmtenet</a:t>
            </a:r>
          </a:p>
        </p:txBody>
      </p:sp>
      <p:sp>
        <p:nvSpPr>
          <p:cNvPr id="5" name="tekst">
            <a:extLst>
              <a:ext uri="{FF2B5EF4-FFF2-40B4-BE49-F238E27FC236}">
                <a16:creationId xmlns:a16="http://schemas.microsoft.com/office/drawing/2014/main" id="{298D1E1E-9FF3-4A5A-A136-851F96FFC190}"/>
              </a:ext>
            </a:extLst>
          </p:cNvPr>
          <p:cNvSpPr>
            <a:spLocks noGrp="1"/>
          </p:cNvSpPr>
          <p:nvPr/>
        </p:nvSpPr>
        <p:spPr>
          <a:xfrm>
            <a:off x="685800" y="2714625"/>
            <a:ext cx="106680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67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67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67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67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67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67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67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67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67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67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67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6750" b="1">
                <a:solidFill>
                  <a:srgbClr val="163C40"/>
                </a:solidFill>
                <a:latin typeface="Aptos"/>
                <a:ea typeface="Aptos"/>
                <a:cs typeface="Aptos"/>
              </a:rPr>
              <a:t>Meten is weten</a:t>
            </a:r>
          </a:p>
        </p:txBody>
      </p:sp>
      <p:sp>
        <p:nvSpPr>
          <p:cNvPr id="6" name="tekst">
            <a:extLst>
              <a:ext uri="{FF2B5EF4-FFF2-40B4-BE49-F238E27FC236}">
                <a16:creationId xmlns:a16="http://schemas.microsoft.com/office/drawing/2014/main" id="{1AE5E644-80E1-469A-B704-F704B3484B69}"/>
              </a:ext>
            </a:extLst>
          </p:cNvPr>
          <p:cNvSpPr>
            <a:spLocks noGrp="1"/>
          </p:cNvSpPr>
          <p:nvPr/>
        </p:nvSpPr>
        <p:spPr>
          <a:xfrm>
            <a:off x="723900" y="4448175"/>
            <a:ext cx="102870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7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7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7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7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7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7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7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7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7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7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7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775" b="0">
                <a:solidFill>
                  <a:srgbClr val="163C40"/>
                </a:solidFill>
                <a:latin typeface="Aptos"/>
                <a:ea typeface="Aptos"/>
                <a:cs typeface="Aptos"/>
              </a:rPr>
              <a:t>Een goed werkende installatie thuis</a:t>
            </a:r>
          </a:p>
          <a:p>
            <a:pPr>
              <a:defRPr sz="27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775" b="0">
                <a:solidFill>
                  <a:srgbClr val="163C40"/>
                </a:solidFill>
                <a:latin typeface="Aptos"/>
                <a:ea typeface="Aptos"/>
                <a:cs typeface="Aptos"/>
              </a:rPr>
              <a:t>helpt warmteverlies in de wijk te beperken.</a:t>
            </a:r>
          </a:p>
        </p:txBody>
      </p:sp>
    </p:spTree>
    <p:extLst>
      <p:ext uri="{BB962C8B-B14F-4D97-AF65-F5344CB8AC3E}">
        <p14:creationId xmlns:p14="http://schemas.microsoft.com/office/powerpoint/2010/main" val="1417532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">
            <a:extLst>
              <a:ext uri="{FF2B5EF4-FFF2-40B4-BE49-F238E27FC236}">
                <a16:creationId xmlns:a16="http://schemas.microsoft.com/office/drawing/2014/main" id="{0D0D2B3F-5632-4D83-BFFD-CDB310F8BFD6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9667875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163C40"/>
                </a:solidFill>
                <a:latin typeface="Aptos"/>
                <a:ea typeface="Aptos"/>
                <a:cs typeface="Aptos"/>
              </a:rPr>
              <a:t>Waarom koeler retourwater helpt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4578E3B0-5026-4B2F-B811-931E54F99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72750" y="412687"/>
            <a:ext cx="952500" cy="927226"/>
          </a:xfrm>
          <a:prstGeom prst="rect">
            <a:avLst/>
          </a:prstGeom>
        </p:spPr>
      </p:pic>
      <p:sp>
        <p:nvSpPr>
          <p:cNvPr id="3" name="tekst">
            <a:extLst>
              <a:ext uri="{FF2B5EF4-FFF2-40B4-BE49-F238E27FC236}">
                <a16:creationId xmlns:a16="http://schemas.microsoft.com/office/drawing/2014/main" id="{99137B4D-A8C4-4DA4-A82E-91FD31541020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096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defPPr>
            <a:lvl1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1pPr>
            <a:lvl2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2pPr>
            <a:lvl3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3pPr>
            <a:lvl4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4pPr>
            <a:lvl5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5pPr>
            <a:lvl6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6pPr>
            <a:lvl7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7pPr>
            <a:lvl8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8pPr>
            <a:lvl9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07572"/>
                </a:solidFill>
                <a:latin typeface="Aptos"/>
                <a:ea typeface="Aptos"/>
                <a:cs typeface="Aptos"/>
              </a:rPr>
              <a:t>Bron: Ennatuurlijk, 12 juni 2026, p. 3–5</a:t>
            </a:r>
          </a:p>
        </p:txBody>
      </p:sp>
      <p:sp>
        <p:nvSpPr>
          <p:cNvPr id="4" name="tekst">
            <a:extLst>
              <a:ext uri="{FF2B5EF4-FFF2-40B4-BE49-F238E27FC236}">
                <a16:creationId xmlns:a16="http://schemas.microsoft.com/office/drawing/2014/main" id="{9CC6D46C-48B1-4D7A-B401-726827136779}"/>
              </a:ext>
            </a:extLst>
          </p:cNvPr>
          <p:cNvSpPr>
            <a:spLocks noGrp="1"/>
          </p:cNvSpPr>
          <p:nvPr/>
        </p:nvSpPr>
        <p:spPr>
          <a:xfrm>
            <a:off x="11096625" y="634365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30B437B-8B9E-4C91-93B9-3191D91F69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66259" y="1876425"/>
            <a:ext cx="4563483" cy="3619500"/>
          </a:xfrm>
          <a:prstGeom prst="rect">
            <a:avLst/>
          </a:prstGeom>
        </p:spPr>
      </p:pic>
      <p:sp>
        <p:nvSpPr>
          <p:cNvPr id="6" name="tekst">
            <a:extLst>
              <a:ext uri="{FF2B5EF4-FFF2-40B4-BE49-F238E27FC236}">
                <a16:creationId xmlns:a16="http://schemas.microsoft.com/office/drawing/2014/main" id="{76F28C2A-215A-409D-99BC-FD666DEB844B}"/>
              </a:ext>
            </a:extLst>
          </p:cNvPr>
          <p:cNvSpPr>
            <a:spLocks noGrp="1"/>
          </p:cNvSpPr>
          <p:nvPr/>
        </p:nvSpPr>
        <p:spPr>
          <a:xfrm>
            <a:off x="6048375" y="2066925"/>
            <a:ext cx="5334000" cy="3667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 marL="279400" indent="-152400">
              <a:spcAft>
                <a:spcPts val="2400"/>
              </a:spcAft>
              <a:buChar char="•"/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t>De woning gebruikt warmte uit het aangevoerde water.</a:t>
            </a:r>
          </a:p>
          <a:p>
            <a:pPr marL="279400" indent="-152400">
              <a:spcAft>
                <a:spcPts val="2400"/>
              </a:spcAft>
              <a:buChar char="•"/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t>Goed afgekoeld water keert terug naar het warmtenet.</a:t>
            </a:r>
          </a:p>
          <a:p>
            <a:pPr marL="279400" indent="-152400">
              <a:spcAft>
                <a:spcPts val="2400"/>
              </a:spcAft>
              <a:buChar char="•"/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t>Een lagere retourtemperatuur helpt verliezen te beperken en duurzame bronnen te benutten.</a:t>
            </a:r>
          </a:p>
        </p:txBody>
      </p:sp>
      <p:sp>
        <p:nvSpPr>
          <p:cNvPr id="7" name="tekst">
            <a:extLst>
              <a:ext uri="{FF2B5EF4-FFF2-40B4-BE49-F238E27FC236}">
                <a16:creationId xmlns:a16="http://schemas.microsoft.com/office/drawing/2014/main" id="{4D640470-89B9-42E0-95EF-29F0B9476C37}"/>
              </a:ext>
            </a:extLst>
          </p:cNvPr>
          <p:cNvSpPr>
            <a:spLocks noGrp="1"/>
          </p:cNvSpPr>
          <p:nvPr/>
        </p:nvSpPr>
        <p:spPr>
          <a:xfrm>
            <a:off x="685800" y="5705475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22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22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22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22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22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22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22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22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22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Te warm retourwater betekent dat de warmte onvoldoende wordt benut.</a:t>
            </a:r>
          </a:p>
        </p:txBody>
      </p:sp>
    </p:spTree>
    <p:extLst>
      <p:ext uri="{BB962C8B-B14F-4D97-AF65-F5344CB8AC3E}">
        <p14:creationId xmlns:p14="http://schemas.microsoft.com/office/powerpoint/2010/main" val="616634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">
            <a:extLst>
              <a:ext uri="{FF2B5EF4-FFF2-40B4-BE49-F238E27FC236}">
                <a16:creationId xmlns:a16="http://schemas.microsoft.com/office/drawing/2014/main" id="{D25D2F10-EF79-4176-9FD5-D955D1473BB8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9667875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163C40"/>
                </a:solidFill>
                <a:latin typeface="Aptos"/>
                <a:ea typeface="Aptos"/>
                <a:cs typeface="Aptos"/>
              </a:rPr>
              <a:t>Wat de metingen in Helmond laten zien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ECF505F-F57C-4943-8899-31352D91F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72750" y="412687"/>
            <a:ext cx="952500" cy="927226"/>
          </a:xfrm>
          <a:prstGeom prst="rect">
            <a:avLst/>
          </a:prstGeom>
        </p:spPr>
      </p:pic>
      <p:sp>
        <p:nvSpPr>
          <p:cNvPr id="3" name="tekst">
            <a:extLst>
              <a:ext uri="{FF2B5EF4-FFF2-40B4-BE49-F238E27FC236}">
                <a16:creationId xmlns:a16="http://schemas.microsoft.com/office/drawing/2014/main" id="{83FD366B-5E5E-4991-8B4D-EE3CF66B297E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096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defPPr>
            <a:lvl1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1pPr>
            <a:lvl2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2pPr>
            <a:lvl3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3pPr>
            <a:lvl4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4pPr>
            <a:lvl5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5pPr>
            <a:lvl6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6pPr>
            <a:lvl7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7pPr>
            <a:lvl8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8pPr>
            <a:lvl9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07572"/>
                </a:solidFill>
                <a:latin typeface="Aptos"/>
                <a:ea typeface="Aptos"/>
                <a:cs typeface="Aptos"/>
              </a:rPr>
              <a:t>Cijfers en inschattingen van Ennatuurlijk, 12 juni 2026, p. 8–9</a:t>
            </a:r>
          </a:p>
        </p:txBody>
      </p:sp>
      <p:sp>
        <p:nvSpPr>
          <p:cNvPr id="4" name="tekst">
            <a:extLst>
              <a:ext uri="{FF2B5EF4-FFF2-40B4-BE49-F238E27FC236}">
                <a16:creationId xmlns:a16="http://schemas.microsoft.com/office/drawing/2014/main" id="{495F7F9D-36CD-49B9-AE42-3C097EC8C20F}"/>
              </a:ext>
            </a:extLst>
          </p:cNvPr>
          <p:cNvSpPr>
            <a:spLocks noGrp="1"/>
          </p:cNvSpPr>
          <p:nvPr/>
        </p:nvSpPr>
        <p:spPr>
          <a:xfrm>
            <a:off x="11096625" y="634365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5" name="tekst">
            <a:extLst>
              <a:ext uri="{FF2B5EF4-FFF2-40B4-BE49-F238E27FC236}">
                <a16:creationId xmlns:a16="http://schemas.microsoft.com/office/drawing/2014/main" id="{3FE156BD-4A5E-4FE6-ACEA-A0BCD9024AD3}"/>
              </a:ext>
            </a:extLst>
          </p:cNvPr>
          <p:cNvSpPr>
            <a:spLocks noGrp="1"/>
          </p:cNvSpPr>
          <p:nvPr/>
        </p:nvSpPr>
        <p:spPr>
          <a:xfrm>
            <a:off x="685800" y="2000250"/>
            <a:ext cx="36195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64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64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64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64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64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64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64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64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64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64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64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6450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5.600</a:t>
            </a:r>
          </a:p>
        </p:txBody>
      </p:sp>
      <p:sp>
        <p:nvSpPr>
          <p:cNvPr id="6" name="tekst">
            <a:extLst>
              <a:ext uri="{FF2B5EF4-FFF2-40B4-BE49-F238E27FC236}">
                <a16:creationId xmlns:a16="http://schemas.microsoft.com/office/drawing/2014/main" id="{91B03AA4-FA64-4C41-9964-C7762A34028D}"/>
              </a:ext>
            </a:extLst>
          </p:cNvPr>
          <p:cNvSpPr>
            <a:spLocks noGrp="1"/>
          </p:cNvSpPr>
          <p:nvPr/>
        </p:nvSpPr>
        <p:spPr>
          <a:xfrm>
            <a:off x="704850" y="3162300"/>
            <a:ext cx="40957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C40"/>
                </a:solidFill>
                <a:latin typeface="Aptos"/>
                <a:ea typeface="Aptos"/>
                <a:cs typeface="Aptos"/>
              </a:rPr>
              <a:t>van circa 6.500 aansluitingen</a:t>
            </a:r>
          </a:p>
          <a:p>
            <a: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C40"/>
                </a:solidFill>
                <a:latin typeface="Aptos"/>
                <a:ea typeface="Aptos"/>
                <a:cs typeface="Aptos"/>
              </a:rPr>
              <a:t>hadden een slimme meter</a:t>
            </a:r>
          </a:p>
        </p:txBody>
      </p:sp>
      <p:sp>
        <p:nvSpPr>
          <p:cNvPr id="7" name="tekst">
            <a:extLst>
              <a:ext uri="{FF2B5EF4-FFF2-40B4-BE49-F238E27FC236}">
                <a16:creationId xmlns:a16="http://schemas.microsoft.com/office/drawing/2014/main" id="{4626EE85-A7E6-42EA-B329-35513116AF33}"/>
              </a:ext>
            </a:extLst>
          </p:cNvPr>
          <p:cNvSpPr>
            <a:spLocks noGrp="1"/>
          </p:cNvSpPr>
          <p:nvPr/>
        </p:nvSpPr>
        <p:spPr>
          <a:xfrm>
            <a:off x="5429250" y="2114550"/>
            <a:ext cx="59055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5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5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5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5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5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5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5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5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5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5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5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63C40"/>
                </a:solidFill>
                <a:latin typeface="Aptos"/>
                <a:ea typeface="Aptos"/>
                <a:cs typeface="Aptos"/>
              </a:rPr>
              <a:t>Circa 40 aansluitingen</a:t>
            </a:r>
          </a:p>
        </p:txBody>
      </p:sp>
      <p:sp>
        <p:nvSpPr>
          <p:cNvPr id="8" name="tekst">
            <a:extLst>
              <a:ext uri="{FF2B5EF4-FFF2-40B4-BE49-F238E27FC236}">
                <a16:creationId xmlns:a16="http://schemas.microsoft.com/office/drawing/2014/main" id="{39E92F28-9404-41F8-9886-F1A0C028953A}"/>
              </a:ext>
            </a:extLst>
          </p:cNvPr>
          <p:cNvSpPr>
            <a:spLocks noGrp="1"/>
          </p:cNvSpPr>
          <p:nvPr/>
        </p:nvSpPr>
        <p:spPr>
          <a:xfrm>
            <a:off x="5429250" y="2771775"/>
            <a:ext cx="59055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C40"/>
                </a:solidFill>
                <a:latin typeface="Aptos"/>
                <a:ea typeface="Aptos"/>
                <a:cs typeface="Aptos"/>
              </a:rPr>
              <a:t>minder dan 2 °C afkoeling</a:t>
            </a:r>
          </a:p>
          <a:p>
            <a: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C40"/>
                </a:solidFill>
                <a:latin typeface="Aptos"/>
                <a:ea typeface="Aptos"/>
                <a:cs typeface="Aptos"/>
              </a:rPr>
              <a:t>volgens Ennatuurlijk: hoogste prioriteit</a:t>
            </a:r>
          </a:p>
        </p:txBody>
      </p:sp>
      <p:sp>
        <p:nvSpPr>
          <p:cNvPr id="9" name="tekst">
            <a:extLst>
              <a:ext uri="{FF2B5EF4-FFF2-40B4-BE49-F238E27FC236}">
                <a16:creationId xmlns:a16="http://schemas.microsoft.com/office/drawing/2014/main" id="{E60086FC-E37C-4064-BD2A-6FBFD0A6B2E3}"/>
              </a:ext>
            </a:extLst>
          </p:cNvPr>
          <p:cNvSpPr>
            <a:spLocks noGrp="1"/>
          </p:cNvSpPr>
          <p:nvPr/>
        </p:nvSpPr>
        <p:spPr>
          <a:xfrm>
            <a:off x="685800" y="4533900"/>
            <a:ext cx="10668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7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7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7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7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7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7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7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7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7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7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7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163C40"/>
                </a:solidFill>
                <a:latin typeface="Aptos"/>
                <a:ea typeface="Aptos"/>
                <a:cs typeface="Aptos"/>
              </a:rPr>
              <a:t>Gericht verbeteren kan veel opleveren</a:t>
            </a:r>
          </a:p>
        </p:txBody>
      </p:sp>
      <p:sp>
        <p:nvSpPr>
          <p:cNvPr id="10" name="tekst">
            <a:extLst>
              <a:ext uri="{FF2B5EF4-FFF2-40B4-BE49-F238E27FC236}">
                <a16:creationId xmlns:a16="http://schemas.microsoft.com/office/drawing/2014/main" id="{3374AFCD-CDCC-438F-B24A-FEDE2360E429}"/>
              </a:ext>
            </a:extLst>
          </p:cNvPr>
          <p:cNvSpPr>
            <a:spLocks noGrp="1"/>
          </p:cNvSpPr>
          <p:nvPr/>
        </p:nvSpPr>
        <p:spPr>
          <a:xfrm>
            <a:off x="685800" y="5248275"/>
            <a:ext cx="105727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C40"/>
                </a:solidFill>
                <a:latin typeface="Aptos"/>
                <a:ea typeface="Aptos"/>
                <a:cs typeface="Aptos"/>
              </a:rPr>
              <a:t>Aanpak van circa 350 slecht uitkoelende aansluitingen</a:t>
            </a:r>
          </a:p>
          <a:p>
            <a: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250" b="0">
                <a:solidFill>
                  <a:srgbClr val="163C40"/>
                </a:solidFill>
                <a:latin typeface="Aptos"/>
                <a:ea typeface="Aptos"/>
                <a:cs typeface="Aptos"/>
              </a:rPr>
              <a:t>kan volgens Ennatuurlijk de retourtemperatuur circa 5 °C verlagen.</a:t>
            </a:r>
          </a:p>
        </p:txBody>
      </p:sp>
    </p:spTree>
    <p:extLst>
      <p:ext uri="{BB962C8B-B14F-4D97-AF65-F5344CB8AC3E}">
        <p14:creationId xmlns:p14="http://schemas.microsoft.com/office/powerpoint/2010/main" val="1357108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">
            <a:extLst>
              <a:ext uri="{FF2B5EF4-FFF2-40B4-BE49-F238E27FC236}">
                <a16:creationId xmlns:a16="http://schemas.microsoft.com/office/drawing/2014/main" id="{33F34A98-4D04-4FED-A550-10366BCEF8D8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9667875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163C40"/>
                </a:solidFill>
                <a:latin typeface="Aptos"/>
                <a:ea typeface="Aptos"/>
                <a:cs typeface="Aptos"/>
              </a:rPr>
              <a:t>Rode meetpunten in het warmtenet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7A2C70D-B4F8-497F-95B6-665BA48A1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72750" y="412687"/>
            <a:ext cx="952500" cy="927226"/>
          </a:xfrm>
          <a:prstGeom prst="rect">
            <a:avLst/>
          </a:prstGeom>
        </p:spPr>
      </p:pic>
      <p:sp>
        <p:nvSpPr>
          <p:cNvPr id="3" name="tekst">
            <a:extLst>
              <a:ext uri="{FF2B5EF4-FFF2-40B4-BE49-F238E27FC236}">
                <a16:creationId xmlns:a16="http://schemas.microsoft.com/office/drawing/2014/main" id="{74E0A234-0009-4EF7-8909-3BB9BCDA6A8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096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defPPr>
            <a:lvl1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1pPr>
            <a:lvl2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2pPr>
            <a:lvl3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3pPr>
            <a:lvl4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4pPr>
            <a:lvl5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5pPr>
            <a:lvl6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6pPr>
            <a:lvl7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7pPr>
            <a:lvl8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8pPr>
            <a:lvl9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07572"/>
                </a:solidFill>
                <a:latin typeface="Aptos"/>
                <a:ea typeface="Aptos"/>
                <a:cs typeface="Aptos"/>
              </a:rPr>
              <a:t>Bron: Ennatuurlijk, 12 juni 2026, p. 7. Uitsnede deelnet RHT023, 19 februari 2026.</a:t>
            </a:r>
          </a:p>
        </p:txBody>
      </p:sp>
      <p:sp>
        <p:nvSpPr>
          <p:cNvPr id="4" name="tekst">
            <a:extLst>
              <a:ext uri="{FF2B5EF4-FFF2-40B4-BE49-F238E27FC236}">
                <a16:creationId xmlns:a16="http://schemas.microsoft.com/office/drawing/2014/main" id="{17EBCF37-D544-4DF2-AE9A-DDE217F26A87}"/>
              </a:ext>
            </a:extLst>
          </p:cNvPr>
          <p:cNvSpPr>
            <a:spLocks noGrp="1"/>
          </p:cNvSpPr>
          <p:nvPr/>
        </p:nvSpPr>
        <p:spPr>
          <a:xfrm>
            <a:off x="11096625" y="634365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32A51D0-E98A-4E96-98A4-CF4205164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20396" y="1489111"/>
            <a:ext cx="3304131" cy="4654514"/>
          </a:xfrm>
          <a:prstGeom prst="rect">
            <a:avLst/>
          </a:prstGeom>
        </p:spPr>
      </p:pic>
      <p:sp>
        <p:nvSpPr>
          <p:cNvPr id="6" name="tekst">
            <a:extLst>
              <a:ext uri="{FF2B5EF4-FFF2-40B4-BE49-F238E27FC236}">
                <a16:creationId xmlns:a16="http://schemas.microsoft.com/office/drawing/2014/main" id="{F906F11C-FAC2-4F8C-9AB4-BD64E12361A3}"/>
              </a:ext>
            </a:extLst>
          </p:cNvPr>
          <p:cNvSpPr>
            <a:spLocks noGrp="1"/>
          </p:cNvSpPr>
          <p:nvPr/>
        </p:nvSpPr>
        <p:spPr>
          <a:xfrm>
            <a:off x="4905375" y="1809750"/>
            <a:ext cx="6524625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7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27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27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27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27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27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27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27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27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27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7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Hoge retourtemperatuur</a:t>
            </a:r>
          </a:p>
        </p:txBody>
      </p:sp>
      <p:sp>
        <p:nvSpPr>
          <p:cNvPr id="7" name="tekst">
            <a:extLst>
              <a:ext uri="{FF2B5EF4-FFF2-40B4-BE49-F238E27FC236}">
                <a16:creationId xmlns:a16="http://schemas.microsoft.com/office/drawing/2014/main" id="{51E7107B-761C-4CE1-B223-0A6E27AF6371}"/>
              </a:ext>
            </a:extLst>
          </p:cNvPr>
          <p:cNvSpPr>
            <a:spLocks noGrp="1"/>
          </p:cNvSpPr>
          <p:nvPr/>
        </p:nvSpPr>
        <p:spPr>
          <a:xfrm>
            <a:off x="4905375" y="2647950"/>
            <a:ext cx="6477000" cy="2714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 marL="279400" indent="-152400">
              <a:spcAft>
                <a:spcPts val="2400"/>
              </a:spcAft>
              <a:buChar char="•"/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dirty="0"/>
              <a:t>Rode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paarse</a:t>
            </a:r>
            <a:r>
              <a:rPr dirty="0"/>
              <a:t> </a:t>
            </a:r>
            <a:r>
              <a:rPr dirty="0" err="1"/>
              <a:t>punten</a:t>
            </a:r>
            <a:r>
              <a:rPr dirty="0"/>
              <a:t> </a:t>
            </a:r>
            <a:r>
              <a:rPr dirty="0" err="1"/>
              <a:t>wijzen</a:t>
            </a:r>
            <a:r>
              <a:rPr dirty="0"/>
              <a:t> op warmer </a:t>
            </a:r>
            <a:r>
              <a:rPr dirty="0" err="1"/>
              <a:t>retourwater</a:t>
            </a:r>
            <a:r>
              <a:rPr dirty="0"/>
              <a:t>.</a:t>
            </a:r>
          </a:p>
          <a:p>
            <a:pPr marL="279400" indent="-152400">
              <a:spcAft>
                <a:spcPts val="2400"/>
              </a:spcAft>
              <a:buChar char="•"/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dirty="0" err="1"/>
              <a:t>Metingen</a:t>
            </a:r>
            <a:r>
              <a:rPr dirty="0"/>
              <a:t> op </a:t>
            </a:r>
            <a:r>
              <a:rPr dirty="0" err="1"/>
              <a:t>afstand</a:t>
            </a:r>
            <a:r>
              <a:rPr dirty="0"/>
              <a:t> </a:t>
            </a:r>
            <a:r>
              <a:rPr dirty="0" err="1"/>
              <a:t>helpen</a:t>
            </a:r>
            <a:r>
              <a:rPr dirty="0"/>
              <a:t> </a:t>
            </a:r>
            <a:r>
              <a:rPr dirty="0" err="1"/>
              <a:t>bepalen</a:t>
            </a:r>
            <a:r>
              <a:rPr dirty="0"/>
              <a:t> </a:t>
            </a:r>
            <a:r>
              <a:rPr dirty="0" err="1"/>
              <a:t>waar</a:t>
            </a:r>
            <a:r>
              <a:rPr dirty="0"/>
              <a:t> </a:t>
            </a:r>
            <a:r>
              <a:rPr dirty="0" err="1"/>
              <a:t>nader</a:t>
            </a:r>
            <a:r>
              <a:rPr dirty="0"/>
              <a:t> </a:t>
            </a:r>
            <a:r>
              <a:rPr dirty="0" err="1"/>
              <a:t>onderzoek</a:t>
            </a:r>
            <a:r>
              <a:rPr dirty="0"/>
              <a:t> </a:t>
            </a:r>
            <a:r>
              <a:rPr dirty="0" err="1"/>
              <a:t>nodig</a:t>
            </a:r>
            <a:r>
              <a:rPr dirty="0"/>
              <a:t> is.</a:t>
            </a:r>
          </a:p>
          <a:p>
            <a:pPr marL="127000">
              <a:spcAft>
                <a:spcPts val="2400"/>
              </a:spcAft>
              <a:defRPr sz="22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endParaRPr dirty="0"/>
          </a:p>
        </p:txBody>
      </p:sp>
      <p:sp>
        <p:nvSpPr>
          <p:cNvPr id="8" name="tekst">
            <a:extLst>
              <a:ext uri="{FF2B5EF4-FFF2-40B4-BE49-F238E27FC236}">
                <a16:creationId xmlns:a16="http://schemas.microsoft.com/office/drawing/2014/main" id="{281E3485-D45C-47CF-8495-2CFD6F8594AA}"/>
              </a:ext>
            </a:extLst>
          </p:cNvPr>
          <p:cNvSpPr>
            <a:spLocks noGrp="1"/>
          </p:cNvSpPr>
          <p:nvPr/>
        </p:nvSpPr>
        <p:spPr>
          <a:xfrm>
            <a:off x="4905375" y="5486400"/>
            <a:ext cx="652462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2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2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2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2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2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2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2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2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2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2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250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Huisbezoek</a:t>
            </a:r>
            <a:r>
              <a:rPr sz="2250" b="1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? Alleen op </a:t>
            </a:r>
            <a:r>
              <a:rPr sz="2250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afspraak</a:t>
            </a:r>
            <a:endParaRPr sz="2250" b="1" dirty="0">
              <a:solidFill>
                <a:srgbClr val="163C40"/>
              </a:solidFill>
              <a:latin typeface="Aptos"/>
              <a:ea typeface="Aptos"/>
              <a:cs typeface="Aptos"/>
            </a:endParaRPr>
          </a:p>
          <a:p>
            <a:pPr>
              <a:defRPr sz="225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250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én</a:t>
            </a:r>
            <a:r>
              <a:rPr sz="2250" b="1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met </a:t>
            </a:r>
            <a:r>
              <a:rPr sz="2250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toestemming</a:t>
            </a:r>
            <a:r>
              <a:rPr sz="2250" b="1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van de </a:t>
            </a:r>
            <a:r>
              <a:rPr sz="2250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bewoner</a:t>
            </a:r>
            <a:r>
              <a:rPr sz="2250" b="1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9433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">
            <a:extLst>
              <a:ext uri="{FF2B5EF4-FFF2-40B4-BE49-F238E27FC236}">
                <a16:creationId xmlns:a16="http://schemas.microsoft.com/office/drawing/2014/main" id="{9F13906E-0079-4158-90ED-635568E0B584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9667875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163C40"/>
                </a:solidFill>
                <a:latin typeface="Aptos"/>
                <a:ea typeface="Aptos"/>
                <a:cs typeface="Aptos"/>
              </a:rPr>
              <a:t>Meter, afleverset en verwarming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F351F21-B053-44BD-AF22-C3DA0A56A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72750" y="412687"/>
            <a:ext cx="952500" cy="927226"/>
          </a:xfrm>
          <a:prstGeom prst="rect">
            <a:avLst/>
          </a:prstGeom>
        </p:spPr>
      </p:pic>
      <p:sp>
        <p:nvSpPr>
          <p:cNvPr id="3" name="tekst">
            <a:extLst>
              <a:ext uri="{FF2B5EF4-FFF2-40B4-BE49-F238E27FC236}">
                <a16:creationId xmlns:a16="http://schemas.microsoft.com/office/drawing/2014/main" id="{2469C284-FD97-4CC4-AD4D-DC337A52A28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096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defPPr>
            <a:lvl1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1pPr>
            <a:lvl2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2pPr>
            <a:lvl3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3pPr>
            <a:lvl4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4pPr>
            <a:lvl5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5pPr>
            <a:lvl6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6pPr>
            <a:lvl7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7pPr>
            <a:lvl8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8pPr>
            <a:lvl9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07572"/>
                </a:solidFill>
                <a:latin typeface="Aptos"/>
                <a:ea typeface="Aptos"/>
                <a:cs typeface="Aptos"/>
              </a:rPr>
              <a:t>Bronnen: Ennatuurlijk, presentatie en uitleg over meters en afleversets</a:t>
            </a:r>
          </a:p>
        </p:txBody>
      </p:sp>
      <p:sp>
        <p:nvSpPr>
          <p:cNvPr id="4" name="tekst">
            <a:extLst>
              <a:ext uri="{FF2B5EF4-FFF2-40B4-BE49-F238E27FC236}">
                <a16:creationId xmlns:a16="http://schemas.microsoft.com/office/drawing/2014/main" id="{8F308BBB-1AFB-4022-819E-A3ECAE15CC47}"/>
              </a:ext>
            </a:extLst>
          </p:cNvPr>
          <p:cNvSpPr>
            <a:spLocks noGrp="1"/>
          </p:cNvSpPr>
          <p:nvPr/>
        </p:nvSpPr>
        <p:spPr>
          <a:xfrm>
            <a:off x="11096625" y="634365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5" name="tekst">
            <a:extLst>
              <a:ext uri="{FF2B5EF4-FFF2-40B4-BE49-F238E27FC236}">
                <a16:creationId xmlns:a16="http://schemas.microsoft.com/office/drawing/2014/main" id="{D9C712E5-82FD-42B5-8AA6-489AD3797DD6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30003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Warmtemeter</a:t>
            </a:r>
          </a:p>
        </p:txBody>
      </p:sp>
      <p:sp>
        <p:nvSpPr>
          <p:cNvPr id="6" name="tekst">
            <a:extLst>
              <a:ext uri="{FF2B5EF4-FFF2-40B4-BE49-F238E27FC236}">
                <a16:creationId xmlns:a16="http://schemas.microsoft.com/office/drawing/2014/main" id="{B8F2759B-F6EF-4891-B1FB-213273768C06}"/>
              </a:ext>
            </a:extLst>
          </p:cNvPr>
          <p:cNvSpPr>
            <a:spLocks noGrp="1"/>
          </p:cNvSpPr>
          <p:nvPr/>
        </p:nvSpPr>
        <p:spPr>
          <a:xfrm>
            <a:off x="4000500" y="2085975"/>
            <a:ext cx="73342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4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Meet het </a:t>
            </a:r>
            <a:r>
              <a:rPr sz="24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warmtegebruik</a:t>
            </a:r>
            <a:r>
              <a:rPr sz="24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. Een </a:t>
            </a:r>
            <a:r>
              <a:rPr sz="24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slimme</a:t>
            </a:r>
            <a:r>
              <a:rPr sz="24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meter </a:t>
            </a:r>
            <a:r>
              <a:rPr sz="24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kan</a:t>
            </a:r>
            <a:r>
              <a:rPr sz="24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4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gegevens</a:t>
            </a:r>
            <a:r>
              <a:rPr sz="24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op </a:t>
            </a:r>
            <a:r>
              <a:rPr sz="24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afstand</a:t>
            </a:r>
            <a:r>
              <a:rPr sz="24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4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doorgeven</a:t>
            </a:r>
            <a:r>
              <a:rPr sz="24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.</a:t>
            </a:r>
            <a:r>
              <a:rPr lang="nl-NL" sz="24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</a:p>
          <a:p>
            <a: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lang="nl-NL" sz="24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Geen slimme meter geen inzicht in warmte verlies!</a:t>
            </a:r>
            <a:endParaRPr sz="2400" b="0" dirty="0">
              <a:solidFill>
                <a:srgbClr val="163C4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tekst">
            <a:extLst>
              <a:ext uri="{FF2B5EF4-FFF2-40B4-BE49-F238E27FC236}">
                <a16:creationId xmlns:a16="http://schemas.microsoft.com/office/drawing/2014/main" id="{F81A0838-9ED1-4388-9452-86AA3FC68E4F}"/>
              </a:ext>
            </a:extLst>
          </p:cNvPr>
          <p:cNvSpPr>
            <a:spLocks noGrp="1"/>
          </p:cNvSpPr>
          <p:nvPr/>
        </p:nvSpPr>
        <p:spPr>
          <a:xfrm>
            <a:off x="685800" y="3257550"/>
            <a:ext cx="30003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Afleverset</a:t>
            </a:r>
          </a:p>
        </p:txBody>
      </p:sp>
      <p:sp>
        <p:nvSpPr>
          <p:cNvPr id="8" name="tekst">
            <a:extLst>
              <a:ext uri="{FF2B5EF4-FFF2-40B4-BE49-F238E27FC236}">
                <a16:creationId xmlns:a16="http://schemas.microsoft.com/office/drawing/2014/main" id="{80AA08D9-5EE7-4247-90C8-FD65D3E97417}"/>
              </a:ext>
            </a:extLst>
          </p:cNvPr>
          <p:cNvSpPr>
            <a:spLocks noGrp="1"/>
          </p:cNvSpPr>
          <p:nvPr/>
        </p:nvSpPr>
        <p:spPr>
          <a:xfrm>
            <a:off x="4000500" y="3248025"/>
            <a:ext cx="73342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400" b="0">
                <a:solidFill>
                  <a:srgbClr val="163C40"/>
                </a:solidFill>
                <a:latin typeface="Aptos"/>
                <a:ea typeface="Aptos"/>
                <a:cs typeface="Aptos"/>
              </a:rPr>
              <a:t>Verzorgt de warmtelevering aan de woning. De werking en afstelling beïnvloeden de uitkoeling.</a:t>
            </a:r>
          </a:p>
        </p:txBody>
      </p:sp>
      <p:sp>
        <p:nvSpPr>
          <p:cNvPr id="9" name="tekst">
            <a:extLst>
              <a:ext uri="{FF2B5EF4-FFF2-40B4-BE49-F238E27FC236}">
                <a16:creationId xmlns:a16="http://schemas.microsoft.com/office/drawing/2014/main" id="{A9014DCF-CFD5-4591-BA16-EC6DBBF8FA80}"/>
              </a:ext>
            </a:extLst>
          </p:cNvPr>
          <p:cNvSpPr>
            <a:spLocks noGrp="1"/>
          </p:cNvSpPr>
          <p:nvPr/>
        </p:nvSpPr>
        <p:spPr>
          <a:xfrm>
            <a:off x="685800" y="4419600"/>
            <a:ext cx="30003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4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Verwarming in huis</a:t>
            </a:r>
          </a:p>
        </p:txBody>
      </p:sp>
      <p:sp>
        <p:nvSpPr>
          <p:cNvPr id="10" name="tekst">
            <a:extLst>
              <a:ext uri="{FF2B5EF4-FFF2-40B4-BE49-F238E27FC236}">
                <a16:creationId xmlns:a16="http://schemas.microsoft.com/office/drawing/2014/main" id="{0136C25D-602B-4777-AB51-EF9336D5FEB1}"/>
              </a:ext>
            </a:extLst>
          </p:cNvPr>
          <p:cNvSpPr>
            <a:spLocks noGrp="1"/>
          </p:cNvSpPr>
          <p:nvPr/>
        </p:nvSpPr>
        <p:spPr>
          <a:xfrm>
            <a:off x="4000500" y="4410075"/>
            <a:ext cx="733425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4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400" b="0">
                <a:solidFill>
                  <a:srgbClr val="163C40"/>
                </a:solidFill>
                <a:latin typeface="Aptos"/>
                <a:ea typeface="Aptos"/>
                <a:cs typeface="Aptos"/>
              </a:rPr>
              <a:t>Ook radiatoren, vloerverwarming en de regeling beïnvloeden hoe goed het water afkoelt.</a:t>
            </a:r>
          </a:p>
        </p:txBody>
      </p:sp>
      <p:sp>
        <p:nvSpPr>
          <p:cNvPr id="11" name="tekst">
            <a:extLst>
              <a:ext uri="{FF2B5EF4-FFF2-40B4-BE49-F238E27FC236}">
                <a16:creationId xmlns:a16="http://schemas.microsoft.com/office/drawing/2014/main" id="{ED8E9BB2-3F58-4B8D-8511-3A70A87960D1}"/>
              </a:ext>
            </a:extLst>
          </p:cNvPr>
          <p:cNvSpPr>
            <a:spLocks noGrp="1"/>
          </p:cNvSpPr>
          <p:nvPr/>
        </p:nvSpPr>
        <p:spPr>
          <a:xfrm>
            <a:off x="685800" y="5781675"/>
            <a:ext cx="106680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1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1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1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1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1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1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1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1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1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1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175" b="1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Meten </a:t>
            </a:r>
            <a:r>
              <a:rPr sz="2175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maakt</a:t>
            </a:r>
            <a:r>
              <a:rPr sz="2175" b="1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175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een</a:t>
            </a:r>
            <a:r>
              <a:rPr sz="2175" b="1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175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probleem</a:t>
            </a:r>
            <a:r>
              <a:rPr sz="2175" b="1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175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zichtbaar</a:t>
            </a:r>
            <a:r>
              <a:rPr sz="2175" b="1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. </a:t>
            </a:r>
            <a:r>
              <a:rPr sz="2175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Onderhoud</a:t>
            </a:r>
            <a:r>
              <a:rPr sz="2175" b="1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of </a:t>
            </a:r>
            <a:r>
              <a:rPr sz="2175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aanpassing</a:t>
            </a:r>
            <a:r>
              <a:rPr sz="2175" b="1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lost het op.</a:t>
            </a:r>
          </a:p>
        </p:txBody>
      </p:sp>
    </p:spTree>
    <p:extLst>
      <p:ext uri="{BB962C8B-B14F-4D97-AF65-F5344CB8AC3E}">
        <p14:creationId xmlns:p14="http://schemas.microsoft.com/office/powerpoint/2010/main" val="1042389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">
            <a:extLst>
              <a:ext uri="{FF2B5EF4-FFF2-40B4-BE49-F238E27FC236}">
                <a16:creationId xmlns:a16="http://schemas.microsoft.com/office/drawing/2014/main" id="{5BDF96E2-E445-4A40-A2AF-19204225B091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9667875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163C40"/>
                </a:solidFill>
                <a:latin typeface="Aptos"/>
                <a:ea typeface="Aptos"/>
                <a:cs typeface="Aptos"/>
              </a:rPr>
              <a:t>Een oude installatie verdient controle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19E132AB-CC63-413C-9612-8FEA72DF9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72750" y="412687"/>
            <a:ext cx="952500" cy="927226"/>
          </a:xfrm>
          <a:prstGeom prst="rect">
            <a:avLst/>
          </a:prstGeom>
        </p:spPr>
      </p:pic>
      <p:sp>
        <p:nvSpPr>
          <p:cNvPr id="3" name="tekst">
            <a:extLst>
              <a:ext uri="{FF2B5EF4-FFF2-40B4-BE49-F238E27FC236}">
                <a16:creationId xmlns:a16="http://schemas.microsoft.com/office/drawing/2014/main" id="{7745BF61-266D-46CD-BD0B-D5118947A5AF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096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defPPr>
            <a:lvl1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1pPr>
            <a:lvl2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2pPr>
            <a:lvl3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3pPr>
            <a:lvl4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4pPr>
            <a:lvl5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5pPr>
            <a:lvl6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6pPr>
            <a:lvl7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7pPr>
            <a:lvl8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8pPr>
            <a:lvl9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07572"/>
                </a:solidFill>
                <a:latin typeface="Aptos"/>
                <a:ea typeface="Aptos"/>
                <a:cs typeface="Aptos"/>
              </a:rPr>
              <a:t>Bron: Ennatuurlijk, 12 juni 2026, p. 11</a:t>
            </a:r>
          </a:p>
        </p:txBody>
      </p:sp>
      <p:sp>
        <p:nvSpPr>
          <p:cNvPr id="4" name="tekst">
            <a:extLst>
              <a:ext uri="{FF2B5EF4-FFF2-40B4-BE49-F238E27FC236}">
                <a16:creationId xmlns:a16="http://schemas.microsoft.com/office/drawing/2014/main" id="{2354BA49-4AD1-4AB2-A436-8E548C85D99F}"/>
              </a:ext>
            </a:extLst>
          </p:cNvPr>
          <p:cNvSpPr>
            <a:spLocks noGrp="1"/>
          </p:cNvSpPr>
          <p:nvPr/>
        </p:nvSpPr>
        <p:spPr>
          <a:xfrm>
            <a:off x="11096625" y="634365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5" name="tekst">
            <a:extLst>
              <a:ext uri="{FF2B5EF4-FFF2-40B4-BE49-F238E27FC236}">
                <a16:creationId xmlns:a16="http://schemas.microsoft.com/office/drawing/2014/main" id="{140CB47F-14C6-4A28-865A-1B2E594A960C}"/>
              </a:ext>
            </a:extLst>
          </p:cNvPr>
          <p:cNvSpPr>
            <a:spLocks noGrp="1"/>
          </p:cNvSpPr>
          <p:nvPr/>
        </p:nvSpPr>
        <p:spPr>
          <a:xfrm>
            <a:off x="685800" y="2133600"/>
            <a:ext cx="10477500" cy="3524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5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5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5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5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5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5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5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5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5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5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 marL="279400" indent="-152400">
              <a:spcAft>
                <a:spcPts val="2400"/>
              </a:spcAft>
              <a:buChar char="•"/>
              <a:defRPr sz="25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t>Laat onderzoeken waar de slechte uitkoeling ontstaat: in de afleverset, de verwarming in huis of beide.</a:t>
            </a:r>
          </a:p>
          <a:p>
            <a:pPr marL="279400" indent="-152400">
              <a:spcAft>
                <a:spcPts val="2400"/>
              </a:spcAft>
              <a:buChar char="•"/>
              <a:defRPr sz="25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t>Soms is goed afstellen of repareren voldoende.</a:t>
            </a:r>
          </a:p>
          <a:p>
            <a:pPr marL="279400" indent="-152400">
              <a:spcAft>
                <a:spcPts val="2400"/>
              </a:spcAft>
              <a:buChar char="•"/>
              <a:defRPr sz="255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t>Laat versleten of ongeschikte onderdelen vernieuwen wanneer onderzoek dat nodig maakt.</a:t>
            </a:r>
          </a:p>
        </p:txBody>
      </p:sp>
      <p:sp>
        <p:nvSpPr>
          <p:cNvPr id="6" name="tekst">
            <a:extLst>
              <a:ext uri="{FF2B5EF4-FFF2-40B4-BE49-F238E27FC236}">
                <a16:creationId xmlns:a16="http://schemas.microsoft.com/office/drawing/2014/main" id="{8AF209FC-FC92-4512-AD5B-4D960898127B}"/>
              </a:ext>
            </a:extLst>
          </p:cNvPr>
          <p:cNvSpPr>
            <a:spLocks noGrp="1"/>
          </p:cNvSpPr>
          <p:nvPr/>
        </p:nvSpPr>
        <p:spPr>
          <a:xfrm>
            <a:off x="685800" y="5610225"/>
            <a:ext cx="10668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24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24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24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24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24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24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24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24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24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4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Metingen vóór en na de werkzaamheden laten zien of de aanpak werkt.</a:t>
            </a:r>
          </a:p>
        </p:txBody>
      </p:sp>
    </p:spTree>
    <p:extLst>
      <p:ext uri="{BB962C8B-B14F-4D97-AF65-F5344CB8AC3E}">
        <p14:creationId xmlns:p14="http://schemas.microsoft.com/office/powerpoint/2010/main" val="977657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">
            <a:extLst>
              <a:ext uri="{FF2B5EF4-FFF2-40B4-BE49-F238E27FC236}">
                <a16:creationId xmlns:a16="http://schemas.microsoft.com/office/drawing/2014/main" id="{89C8F15F-2C5E-4715-8C86-156B944094B9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9667875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163C40"/>
                </a:solidFill>
                <a:latin typeface="Aptos"/>
                <a:ea typeface="Aptos"/>
                <a:cs typeface="Aptos"/>
              </a:rPr>
              <a:t>Vervanging via een installateur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D761F549-125B-4A9E-A70E-003073DBC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72750" y="412687"/>
            <a:ext cx="952500" cy="927226"/>
          </a:xfrm>
          <a:prstGeom prst="rect">
            <a:avLst/>
          </a:prstGeom>
        </p:spPr>
      </p:pic>
      <p:sp>
        <p:nvSpPr>
          <p:cNvPr id="3" name="tekst">
            <a:extLst>
              <a:ext uri="{FF2B5EF4-FFF2-40B4-BE49-F238E27FC236}">
                <a16:creationId xmlns:a16="http://schemas.microsoft.com/office/drawing/2014/main" id="{C73AFE69-3410-4B62-97F1-71BF0DFD1659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096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defPPr>
            <a:lvl1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1pPr>
            <a:lvl2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2pPr>
            <a:lvl3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3pPr>
            <a:lvl4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4pPr>
            <a:lvl5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5pPr>
            <a:lvl6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6pPr>
            <a:lvl7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7pPr>
            <a:lvl8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8pPr>
            <a:lvl9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07572"/>
                </a:solidFill>
                <a:latin typeface="Aptos"/>
                <a:ea typeface="Aptos"/>
                <a:cs typeface="Aptos"/>
              </a:rPr>
              <a:t>Vooraf schriftelijk afstemmen met Ennatuurlijk én de installateur</a:t>
            </a:r>
          </a:p>
        </p:txBody>
      </p:sp>
      <p:sp>
        <p:nvSpPr>
          <p:cNvPr id="4" name="tekst">
            <a:extLst>
              <a:ext uri="{FF2B5EF4-FFF2-40B4-BE49-F238E27FC236}">
                <a16:creationId xmlns:a16="http://schemas.microsoft.com/office/drawing/2014/main" id="{4D5B5FFF-2D82-45F2-88F5-90036CBED9D9}"/>
              </a:ext>
            </a:extLst>
          </p:cNvPr>
          <p:cNvSpPr>
            <a:spLocks noGrp="1"/>
          </p:cNvSpPr>
          <p:nvPr/>
        </p:nvSpPr>
        <p:spPr>
          <a:xfrm>
            <a:off x="11096625" y="634365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5" name="tekst">
            <a:extLst>
              <a:ext uri="{FF2B5EF4-FFF2-40B4-BE49-F238E27FC236}">
                <a16:creationId xmlns:a16="http://schemas.microsoft.com/office/drawing/2014/main" id="{1DE8E3A9-35FA-4933-87F5-8C1C92B1B693}"/>
              </a:ext>
            </a:extLst>
          </p:cNvPr>
          <p:cNvSpPr>
            <a:spLocks noGrp="1"/>
          </p:cNvSpPr>
          <p:nvPr/>
        </p:nvSpPr>
        <p:spPr>
          <a:xfrm>
            <a:off x="685800" y="1943100"/>
            <a:ext cx="10668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62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262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262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262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262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262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262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262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262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262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62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De aansluiting op de meting moet duidelijk zijn</a:t>
            </a:r>
          </a:p>
        </p:txBody>
      </p:sp>
      <p:sp>
        <p:nvSpPr>
          <p:cNvPr id="6" name="tekst">
            <a:extLst>
              <a:ext uri="{FF2B5EF4-FFF2-40B4-BE49-F238E27FC236}">
                <a16:creationId xmlns:a16="http://schemas.microsoft.com/office/drawing/2014/main" id="{9E584FF6-97D6-46E5-AF27-3E1DDB88BD74}"/>
              </a:ext>
            </a:extLst>
          </p:cNvPr>
          <p:cNvSpPr>
            <a:spLocks noGrp="1"/>
          </p:cNvSpPr>
          <p:nvPr/>
        </p:nvSpPr>
        <p:spPr>
          <a:xfrm>
            <a:off x="685800" y="2790825"/>
            <a:ext cx="10477500" cy="2857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 marL="279400" indent="-152400">
              <a:spcAft>
                <a:spcPts val="2400"/>
              </a:spcAft>
              <a:buChar char="•"/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t>Blijft de warmtemeter geschikt en uitleesbaar voor Ennatuurlijk?</a:t>
            </a:r>
          </a:p>
          <a:p>
            <a:pPr marL="279400" indent="-152400">
              <a:spcAft>
                <a:spcPts val="2400"/>
              </a:spcAft>
              <a:buChar char="•"/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t>Zijn retourtemperatuur en doorstroming beschikbaar voor onderzoek?</a:t>
            </a:r>
          </a:p>
          <a:p>
            <a:pPr marL="279400" indent="-152400">
              <a:spcAft>
                <a:spcPts val="2400"/>
              </a:spcAft>
              <a:buChar char="•"/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t>Wie controleert na plaatsing of alles goed werkt, en wie verzorgt het onderhoud?</a:t>
            </a:r>
          </a:p>
        </p:txBody>
      </p:sp>
      <p:sp>
        <p:nvSpPr>
          <p:cNvPr id="7" name="tekst">
            <a:extLst>
              <a:ext uri="{FF2B5EF4-FFF2-40B4-BE49-F238E27FC236}">
                <a16:creationId xmlns:a16="http://schemas.microsoft.com/office/drawing/2014/main" id="{66E376D9-2799-4F8D-879E-BC8C9201DDA6}"/>
              </a:ext>
            </a:extLst>
          </p:cNvPr>
          <p:cNvSpPr>
            <a:spLocks noGrp="1"/>
          </p:cNvSpPr>
          <p:nvPr/>
        </p:nvSpPr>
        <p:spPr>
          <a:xfrm>
            <a:off x="685800" y="581025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4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4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4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4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4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4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4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4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4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475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163C40"/>
                </a:solidFill>
                <a:latin typeface="Aptos"/>
                <a:ea typeface="Aptos"/>
                <a:cs typeface="Aptos"/>
              </a:rPr>
              <a:t>Vraag om bevestiging vóórdat je een opdracht geeft.</a:t>
            </a:r>
          </a:p>
        </p:txBody>
      </p:sp>
    </p:spTree>
    <p:extLst>
      <p:ext uri="{BB962C8B-B14F-4D97-AF65-F5344CB8AC3E}">
        <p14:creationId xmlns:p14="http://schemas.microsoft.com/office/powerpoint/2010/main" val="678574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">
            <a:extLst>
              <a:ext uri="{FF2B5EF4-FFF2-40B4-BE49-F238E27FC236}">
                <a16:creationId xmlns:a16="http://schemas.microsoft.com/office/drawing/2014/main" id="{50A264F3-6617-4F37-A9C7-FF82A35F82E1}"/>
              </a:ext>
            </a:extLst>
          </p:cNvPr>
          <p:cNvSpPr>
            <a:spLocks noGrp="1"/>
          </p:cNvSpPr>
          <p:nvPr/>
        </p:nvSpPr>
        <p:spPr>
          <a:xfrm>
            <a:off x="685800" y="612807"/>
            <a:ext cx="9667875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163C40"/>
                </a:solidFill>
                <a:latin typeface="Aptos"/>
                <a:ea typeface="Aptos"/>
                <a:cs typeface="Aptos"/>
              </a:rPr>
              <a:t>Wat betekent dit voor de kosten?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10402768-4223-4FF1-8D44-0AA5DD9A3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72750" y="412687"/>
            <a:ext cx="952500" cy="927226"/>
          </a:xfrm>
          <a:prstGeom prst="rect">
            <a:avLst/>
          </a:prstGeom>
        </p:spPr>
      </p:pic>
      <p:sp>
        <p:nvSpPr>
          <p:cNvPr id="3" name="tekst">
            <a:extLst>
              <a:ext uri="{FF2B5EF4-FFF2-40B4-BE49-F238E27FC236}">
                <a16:creationId xmlns:a16="http://schemas.microsoft.com/office/drawing/2014/main" id="{BC1F2D75-1ACE-4504-8BFE-34F0DFDA4BE3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10096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defPPr>
            <a:lvl1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1pPr>
            <a:lvl2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2pPr>
            <a:lvl3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3pPr>
            <a:lvl4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4pPr>
            <a:lvl5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5pPr>
            <a:lvl6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6pPr>
            <a:lvl7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7pPr>
            <a:lvl8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8pPr>
            <a:lvl9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275" b="0">
                <a:solidFill>
                  <a:srgbClr val="607572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607572"/>
                </a:solidFill>
                <a:latin typeface="Aptos"/>
                <a:ea typeface="Aptos"/>
                <a:cs typeface="Aptos"/>
              </a:rPr>
              <a:t>Bronnen: Ennatuurlijk, 12 juni 2026, p. 10, en ACM</a:t>
            </a:r>
          </a:p>
        </p:txBody>
      </p:sp>
      <p:sp>
        <p:nvSpPr>
          <p:cNvPr id="4" name="tekst">
            <a:extLst>
              <a:ext uri="{FF2B5EF4-FFF2-40B4-BE49-F238E27FC236}">
                <a16:creationId xmlns:a16="http://schemas.microsoft.com/office/drawing/2014/main" id="{5C54DAB2-28FB-4BFA-8167-9DA0E388E620}"/>
              </a:ext>
            </a:extLst>
          </p:cNvPr>
          <p:cNvSpPr>
            <a:spLocks noGrp="1"/>
          </p:cNvSpPr>
          <p:nvPr/>
        </p:nvSpPr>
        <p:spPr>
          <a:xfrm>
            <a:off x="11096625" y="634365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5" name="tekst">
            <a:extLst>
              <a:ext uri="{FF2B5EF4-FFF2-40B4-BE49-F238E27FC236}">
                <a16:creationId xmlns:a16="http://schemas.microsoft.com/office/drawing/2014/main" id="{5A466B8E-EDC1-4FA9-89A9-39B2CB5CAEA6}"/>
              </a:ext>
            </a:extLst>
          </p:cNvPr>
          <p:cNvSpPr>
            <a:spLocks noGrp="1"/>
          </p:cNvSpPr>
          <p:nvPr/>
        </p:nvSpPr>
        <p:spPr>
          <a:xfrm>
            <a:off x="685800" y="2133600"/>
            <a:ext cx="47148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In jouw woning</a:t>
            </a:r>
          </a:p>
        </p:txBody>
      </p:sp>
      <p:sp>
        <p:nvSpPr>
          <p:cNvPr id="6" name="tekst">
            <a:extLst>
              <a:ext uri="{FF2B5EF4-FFF2-40B4-BE49-F238E27FC236}">
                <a16:creationId xmlns:a16="http://schemas.microsoft.com/office/drawing/2014/main" id="{1DC3D924-190A-4074-96E4-1B8F8D25759C}"/>
              </a:ext>
            </a:extLst>
          </p:cNvPr>
          <p:cNvSpPr>
            <a:spLocks noGrp="1"/>
          </p:cNvSpPr>
          <p:nvPr/>
        </p:nvSpPr>
        <p:spPr>
          <a:xfrm>
            <a:off x="666750" y="2705100"/>
            <a:ext cx="4714875" cy="2238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Een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beter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werkende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installatie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kan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warmte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en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kosten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besparen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.</a:t>
            </a:r>
          </a:p>
          <a:p>
            <a:endParaRPr sz="2475" b="0" dirty="0">
              <a:solidFill>
                <a:srgbClr val="163C40"/>
              </a:solidFill>
              <a:latin typeface="Aptos"/>
              <a:ea typeface="Aptos"/>
              <a:cs typeface="Aptos"/>
            </a:endParaRPr>
          </a:p>
          <a:p>
            <a: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De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uitkomst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verschilt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per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woning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7" name="tekst">
            <a:extLst>
              <a:ext uri="{FF2B5EF4-FFF2-40B4-BE49-F238E27FC236}">
                <a16:creationId xmlns:a16="http://schemas.microsoft.com/office/drawing/2014/main" id="{7B81E19C-6B5C-4151-92CA-CFF800368FC5}"/>
              </a:ext>
            </a:extLst>
          </p:cNvPr>
          <p:cNvSpPr>
            <a:spLocks noGrp="1"/>
          </p:cNvSpPr>
          <p:nvPr/>
        </p:nvSpPr>
        <p:spPr>
          <a:xfrm>
            <a:off x="6286500" y="2133600"/>
            <a:ext cx="5238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775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In het gezamenlijke net</a:t>
            </a:r>
          </a:p>
        </p:txBody>
      </p:sp>
      <p:sp>
        <p:nvSpPr>
          <p:cNvPr id="8" name="tekst">
            <a:extLst>
              <a:ext uri="{FF2B5EF4-FFF2-40B4-BE49-F238E27FC236}">
                <a16:creationId xmlns:a16="http://schemas.microsoft.com/office/drawing/2014/main" id="{14F580B6-A30B-4858-A835-0828268E2EA7}"/>
              </a:ext>
            </a:extLst>
          </p:cNvPr>
          <p:cNvSpPr>
            <a:spLocks noGrp="1"/>
          </p:cNvSpPr>
          <p:nvPr/>
        </p:nvSpPr>
        <p:spPr>
          <a:xfrm>
            <a:off x="6286500" y="2768663"/>
            <a:ext cx="5238750" cy="2238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475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Minder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warmteverlies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helpt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de </a:t>
            </a:r>
            <a:r>
              <a:rPr lang="nl-NL"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gezamenlijke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kosten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van het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warmtesysteem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te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475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beperken</a:t>
            </a:r>
            <a:r>
              <a:rPr sz="2475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.</a:t>
            </a:r>
          </a:p>
          <a:p>
            <a:endParaRPr sz="2475" b="0" dirty="0">
              <a:solidFill>
                <a:srgbClr val="163C4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130858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kst">
            <a:extLst>
              <a:ext uri="{FF2B5EF4-FFF2-40B4-BE49-F238E27FC236}">
                <a16:creationId xmlns:a16="http://schemas.microsoft.com/office/drawing/2014/main" id="{473C7473-4F3D-4932-AC24-2870D9E03FF7}"/>
              </a:ext>
            </a:extLst>
          </p:cNvPr>
          <p:cNvSpPr>
            <a:spLocks noGrp="1"/>
          </p:cNvSpPr>
          <p:nvPr/>
        </p:nvSpPr>
        <p:spPr>
          <a:xfrm>
            <a:off x="685800" y="619125"/>
            <a:ext cx="9667875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36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163C40"/>
                </a:solidFill>
                <a:latin typeface="Aptos"/>
                <a:ea typeface="Aptos"/>
                <a:cs typeface="Aptos"/>
              </a:rPr>
              <a:t>Wat kun je als bewoner doen?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F93A9DE-5A79-4AA4-9A51-7DD179331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72750" y="412687"/>
            <a:ext cx="952500" cy="927226"/>
          </a:xfrm>
          <a:prstGeom prst="rect">
            <a:avLst/>
          </a:prstGeom>
        </p:spPr>
      </p:pic>
      <p:sp>
        <p:nvSpPr>
          <p:cNvPr id="3" name="tekst">
            <a:extLst>
              <a:ext uri="{FF2B5EF4-FFF2-40B4-BE49-F238E27FC236}">
                <a16:creationId xmlns:a16="http://schemas.microsoft.com/office/drawing/2014/main" id="{6E115025-3124-4C62-BF48-DA7C5F630FFD}"/>
              </a:ext>
            </a:extLst>
          </p:cNvPr>
          <p:cNvSpPr>
            <a:spLocks noGrp="1"/>
          </p:cNvSpPr>
          <p:nvPr/>
        </p:nvSpPr>
        <p:spPr>
          <a:xfrm>
            <a:off x="11096625" y="6343650"/>
            <a:ext cx="4286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150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4" name="tekst">
            <a:extLst>
              <a:ext uri="{FF2B5EF4-FFF2-40B4-BE49-F238E27FC236}">
                <a16:creationId xmlns:a16="http://schemas.microsoft.com/office/drawing/2014/main" id="{FBF6A657-7F7F-4041-89B2-F1CA82C99C36}"/>
              </a:ext>
            </a:extLst>
          </p:cNvPr>
          <p:cNvSpPr>
            <a:spLocks noGrp="1"/>
          </p:cNvSpPr>
          <p:nvPr/>
        </p:nvSpPr>
        <p:spPr>
          <a:xfrm>
            <a:off x="845344" y="1400175"/>
            <a:ext cx="5905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4050" b="1" dirty="0">
                <a:solidFill>
                  <a:srgbClr val="39714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5" name="tekst">
            <a:extLst>
              <a:ext uri="{FF2B5EF4-FFF2-40B4-BE49-F238E27FC236}">
                <a16:creationId xmlns:a16="http://schemas.microsoft.com/office/drawing/2014/main" id="{58E8F33C-CD70-4BCD-8B5A-21BD872476E9}"/>
              </a:ext>
            </a:extLst>
          </p:cNvPr>
          <p:cNvSpPr>
            <a:spLocks noGrp="1"/>
          </p:cNvSpPr>
          <p:nvPr/>
        </p:nvSpPr>
        <p:spPr>
          <a:xfrm>
            <a:off x="1524000" y="1304925"/>
            <a:ext cx="9525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3C40"/>
                </a:solidFill>
                <a:latin typeface="Aptos"/>
                <a:ea typeface="Aptos"/>
                <a:cs typeface="Aptos"/>
              </a:rPr>
              <a:t>Vraag om inzicht</a:t>
            </a:r>
          </a:p>
        </p:txBody>
      </p:sp>
      <p:sp>
        <p:nvSpPr>
          <p:cNvPr id="6" name="tekst">
            <a:extLst>
              <a:ext uri="{FF2B5EF4-FFF2-40B4-BE49-F238E27FC236}">
                <a16:creationId xmlns:a16="http://schemas.microsoft.com/office/drawing/2014/main" id="{BF9E22DD-65A3-4395-8923-AF0EB15E6D3D}"/>
              </a:ext>
            </a:extLst>
          </p:cNvPr>
          <p:cNvSpPr>
            <a:spLocks noGrp="1"/>
          </p:cNvSpPr>
          <p:nvPr/>
        </p:nvSpPr>
        <p:spPr>
          <a:xfrm>
            <a:off x="1595437" y="1714500"/>
            <a:ext cx="9715500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Kan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Ennatuurlijk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jouw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meter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uitlezen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en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de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uitkoeling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beoordelen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7" name="tekst">
            <a:extLst>
              <a:ext uri="{FF2B5EF4-FFF2-40B4-BE49-F238E27FC236}">
                <a16:creationId xmlns:a16="http://schemas.microsoft.com/office/drawing/2014/main" id="{F1EEB5E4-83D5-4F84-BD88-F3E754C7746C}"/>
              </a:ext>
            </a:extLst>
          </p:cNvPr>
          <p:cNvSpPr>
            <a:spLocks noGrp="1"/>
          </p:cNvSpPr>
          <p:nvPr/>
        </p:nvSpPr>
        <p:spPr>
          <a:xfrm>
            <a:off x="876872" y="2405062"/>
            <a:ext cx="5905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4050" b="1">
                <a:solidFill>
                  <a:srgbClr val="39714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8" name="tekst">
            <a:extLst>
              <a:ext uri="{FF2B5EF4-FFF2-40B4-BE49-F238E27FC236}">
                <a16:creationId xmlns:a16="http://schemas.microsoft.com/office/drawing/2014/main" id="{1A24BDC1-6EEB-45DD-9D5D-7AA5C4475FAA}"/>
              </a:ext>
            </a:extLst>
          </p:cNvPr>
          <p:cNvSpPr>
            <a:spLocks noGrp="1"/>
          </p:cNvSpPr>
          <p:nvPr/>
        </p:nvSpPr>
        <p:spPr>
          <a:xfrm>
            <a:off x="1524000" y="2411475"/>
            <a:ext cx="9525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400" b="1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Laat de </a:t>
            </a:r>
            <a:r>
              <a:rPr sz="2400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oorzaak</a:t>
            </a:r>
            <a:r>
              <a:rPr sz="2400" b="1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400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onderzoeken</a:t>
            </a:r>
            <a:endParaRPr sz="2400" b="1" dirty="0">
              <a:solidFill>
                <a:srgbClr val="163C4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" name="tekst">
            <a:extLst>
              <a:ext uri="{FF2B5EF4-FFF2-40B4-BE49-F238E27FC236}">
                <a16:creationId xmlns:a16="http://schemas.microsoft.com/office/drawing/2014/main" id="{1C5EC0A6-2A0E-48B6-9236-61D63AFCE8E5}"/>
              </a:ext>
            </a:extLst>
          </p:cNvPr>
          <p:cNvSpPr>
            <a:spLocks noGrp="1"/>
          </p:cNvSpPr>
          <p:nvPr/>
        </p:nvSpPr>
        <p:spPr>
          <a:xfrm>
            <a:off x="1524000" y="2724150"/>
            <a:ext cx="9715500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Vraag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de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eigenaar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of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onderhoudspartij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om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controle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van je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installatie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0" name="tekst">
            <a:extLst>
              <a:ext uri="{FF2B5EF4-FFF2-40B4-BE49-F238E27FC236}">
                <a16:creationId xmlns:a16="http://schemas.microsoft.com/office/drawing/2014/main" id="{7BAD37B2-9C13-491A-AD39-137070A65626}"/>
              </a:ext>
            </a:extLst>
          </p:cNvPr>
          <p:cNvSpPr>
            <a:spLocks noGrp="1"/>
          </p:cNvSpPr>
          <p:nvPr/>
        </p:nvSpPr>
        <p:spPr>
          <a:xfrm>
            <a:off x="876872" y="3281172"/>
            <a:ext cx="5905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4050" b="1" dirty="0">
                <a:solidFill>
                  <a:srgbClr val="39714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1" name="tekst">
            <a:extLst>
              <a:ext uri="{FF2B5EF4-FFF2-40B4-BE49-F238E27FC236}">
                <a16:creationId xmlns:a16="http://schemas.microsoft.com/office/drawing/2014/main" id="{12AF8B44-D242-4532-8418-8F93A4F710F3}"/>
              </a:ext>
            </a:extLst>
          </p:cNvPr>
          <p:cNvSpPr>
            <a:spLocks noGrp="1"/>
          </p:cNvSpPr>
          <p:nvPr/>
        </p:nvSpPr>
        <p:spPr>
          <a:xfrm>
            <a:off x="1595437" y="3333750"/>
            <a:ext cx="9525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400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Spreek</a:t>
            </a:r>
            <a:r>
              <a:rPr sz="2400" b="1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de </a:t>
            </a:r>
            <a:r>
              <a:rPr sz="2400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aanpak</a:t>
            </a:r>
            <a:r>
              <a:rPr sz="2400" b="1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400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af</a:t>
            </a:r>
            <a:endParaRPr sz="2400" b="1" dirty="0">
              <a:solidFill>
                <a:srgbClr val="163C4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tekst">
            <a:extLst>
              <a:ext uri="{FF2B5EF4-FFF2-40B4-BE49-F238E27FC236}">
                <a16:creationId xmlns:a16="http://schemas.microsoft.com/office/drawing/2014/main" id="{E9BA1FE2-9F7A-41C4-AEBE-C92B24873418}"/>
              </a:ext>
            </a:extLst>
          </p:cNvPr>
          <p:cNvSpPr>
            <a:spLocks noGrp="1"/>
          </p:cNvSpPr>
          <p:nvPr/>
        </p:nvSpPr>
        <p:spPr>
          <a:xfrm>
            <a:off x="1631156" y="3710527"/>
            <a:ext cx="9715500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Spreek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af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wat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nodig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is,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wie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het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uitvoert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en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wat het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kost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3" name="tekst">
            <a:extLst>
              <a:ext uri="{FF2B5EF4-FFF2-40B4-BE49-F238E27FC236}">
                <a16:creationId xmlns:a16="http://schemas.microsoft.com/office/drawing/2014/main" id="{C7D7D5F3-501C-4EDD-B9CD-79B45AB0EAD4}"/>
              </a:ext>
            </a:extLst>
          </p:cNvPr>
          <p:cNvSpPr>
            <a:spLocks noGrp="1"/>
          </p:cNvSpPr>
          <p:nvPr/>
        </p:nvSpPr>
        <p:spPr>
          <a:xfrm>
            <a:off x="845344" y="4095750"/>
            <a:ext cx="5905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sz="4050" b="1" dirty="0">
                <a:solidFill>
                  <a:srgbClr val="39714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4" name="tekst">
            <a:extLst>
              <a:ext uri="{FF2B5EF4-FFF2-40B4-BE49-F238E27FC236}">
                <a16:creationId xmlns:a16="http://schemas.microsoft.com/office/drawing/2014/main" id="{144FF7E8-F7A8-4C6D-BA26-2F0946F33720}"/>
              </a:ext>
            </a:extLst>
          </p:cNvPr>
          <p:cNvSpPr>
            <a:spLocks noGrp="1"/>
          </p:cNvSpPr>
          <p:nvPr/>
        </p:nvSpPr>
        <p:spPr>
          <a:xfrm>
            <a:off x="1467422" y="4214812"/>
            <a:ext cx="9525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400" b="1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400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Controleer</a:t>
            </a:r>
            <a:r>
              <a:rPr sz="2400" b="1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het </a:t>
            </a:r>
            <a:r>
              <a:rPr sz="2400" b="1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resultaat</a:t>
            </a:r>
            <a:endParaRPr sz="2400" b="1" dirty="0">
              <a:solidFill>
                <a:srgbClr val="163C4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" name="tekst">
            <a:extLst>
              <a:ext uri="{FF2B5EF4-FFF2-40B4-BE49-F238E27FC236}">
                <a16:creationId xmlns:a16="http://schemas.microsoft.com/office/drawing/2014/main" id="{0A06EE8A-3BE0-4F83-883A-4015F8BB44F5}"/>
              </a:ext>
            </a:extLst>
          </p:cNvPr>
          <p:cNvSpPr>
            <a:spLocks noGrp="1"/>
          </p:cNvSpPr>
          <p:nvPr/>
        </p:nvSpPr>
        <p:spPr>
          <a:xfrm>
            <a:off x="1435894" y="4596128"/>
            <a:ext cx="9715500" cy="600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defPPr>
            <a:lvl1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1pPr>
            <a:lvl2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2pPr>
            <a:lvl3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3pPr>
            <a:lvl4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4pPr>
            <a:lvl5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5pPr>
            <a:lvl6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6pPr>
            <a:lvl7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7pPr>
            <a:lvl8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8pPr>
            <a:lvl9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Laat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opnieuw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meten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en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bespreek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of de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werking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 is </a:t>
            </a:r>
            <a:r>
              <a:rPr sz="2100" b="0" dirty="0" err="1">
                <a:solidFill>
                  <a:srgbClr val="163C40"/>
                </a:solidFill>
                <a:latin typeface="Aptos"/>
                <a:ea typeface="Aptos"/>
                <a:cs typeface="Aptos"/>
              </a:rPr>
              <a:t>verbeterd</a:t>
            </a:r>
            <a:r>
              <a:rPr sz="2100" b="0" dirty="0">
                <a:solidFill>
                  <a:srgbClr val="163C40"/>
                </a:solidFill>
                <a:latin typeface="Aptos"/>
                <a:ea typeface="Aptos"/>
                <a:cs typeface="Aptos"/>
              </a:rPr>
              <a:t>.</a:t>
            </a:r>
            <a:endParaRPr lang="nl-NL" dirty="0"/>
          </a:p>
          <a:p>
            <a: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endParaRPr lang="nl-NL" dirty="0"/>
          </a:p>
          <a:p>
            <a:pPr>
              <a:defRPr sz="2100" b="0">
                <a:solidFill>
                  <a:srgbClr val="163C40"/>
                </a:solidFill>
                <a:latin typeface="Aptos"/>
                <a:ea typeface="Aptos"/>
                <a:cs typeface="Aptos"/>
              </a:defRPr>
            </a:pPr>
            <a:r>
              <a:rPr lang="nl-NL" sz="2400" b="1" dirty="0"/>
              <a:t>Kleine maatregelen</a:t>
            </a:r>
            <a:r>
              <a:rPr lang="nl-NL" sz="2400" dirty="0"/>
              <a:t> zoals </a:t>
            </a:r>
            <a:r>
              <a:rPr lang="nl-NL" sz="2400" b="1" dirty="0" err="1"/>
              <a:t>tochtstrips</a:t>
            </a:r>
            <a:r>
              <a:rPr lang="nl-NL" sz="2400" b="1" dirty="0"/>
              <a:t> (kierenjagers</a:t>
            </a:r>
            <a:r>
              <a:rPr lang="nl-NL" sz="2400" dirty="0"/>
              <a:t>) maar ook </a:t>
            </a:r>
            <a:r>
              <a:rPr lang="nl-NL" sz="2400" b="1" dirty="0"/>
              <a:t>isoleren</a:t>
            </a:r>
            <a:r>
              <a:rPr lang="nl-NL" sz="2400" dirty="0"/>
              <a:t>, </a:t>
            </a:r>
            <a:r>
              <a:rPr lang="nl-NL" sz="2400" b="1" dirty="0"/>
              <a:t>ander glas</a:t>
            </a:r>
            <a:r>
              <a:rPr lang="nl-NL" sz="2400" dirty="0"/>
              <a:t>, verbeteren warmteafgifte en </a:t>
            </a:r>
            <a:r>
              <a:rPr lang="nl-NL" sz="2400" b="1" dirty="0"/>
              <a:t>warmtewissel unit </a:t>
            </a:r>
            <a:r>
              <a:rPr lang="nl-NL" sz="2400" dirty="0"/>
              <a:t>( zelf betalen of huuroptie)</a:t>
            </a:r>
            <a:endParaRPr sz="2400" b="0" dirty="0">
              <a:solidFill>
                <a:srgbClr val="163C4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2" name="tekst">
            <a:extLst>
              <a:ext uri="{FF2B5EF4-FFF2-40B4-BE49-F238E27FC236}">
                <a16:creationId xmlns:a16="http://schemas.microsoft.com/office/drawing/2014/main" id="{D5CEC6F8-4C35-4BA8-474B-DABA8052D475}"/>
              </a:ext>
            </a:extLst>
          </p:cNvPr>
          <p:cNvSpPr>
            <a:spLocks noGrp="1"/>
          </p:cNvSpPr>
          <p:nvPr/>
        </p:nvSpPr>
        <p:spPr>
          <a:xfrm>
            <a:off x="904590" y="5339584"/>
            <a:ext cx="5905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defPPr>
            <a:lvl1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1pPr>
            <a:lvl2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2pPr>
            <a:lvl3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3pPr>
            <a:lvl4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4pPr>
            <a:lvl5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5pPr>
            <a:lvl6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6pPr>
            <a:lvl7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7pPr>
            <a:lvl8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8pPr>
            <a:lvl9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lvl9pPr>
          </a:lstStyle>
          <a:p>
            <a:pPr>
              <a:defRPr sz="4050" b="1">
                <a:solidFill>
                  <a:srgbClr val="39714F"/>
                </a:solidFill>
                <a:latin typeface="Aptos"/>
                <a:ea typeface="Aptos"/>
                <a:cs typeface="Aptos"/>
              </a:defRPr>
            </a:pPr>
            <a:r>
              <a:rPr lang="nl-NL" dirty="0"/>
              <a:t>5</a:t>
            </a:r>
            <a:endParaRPr sz="4050" b="1" dirty="0">
              <a:solidFill>
                <a:srgbClr val="39714F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10486126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1330</Words>
  <Application>Microsoft Office PowerPoint</Application>
  <DocSecurity>0</DocSecurity>
  <PresentationFormat>Breedbeeld</PresentationFormat>
  <Paragraphs>165</Paragraphs>
  <Slides>14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6" baseType="lpstr">
      <vt:lpstr>Aptos</vt:lpstr>
      <vt:lpstr>ChatGPT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Frank Vliegenberg</cp:lastModifiedBy>
  <cp:revision>9</cp:revision>
  <dcterms:created xsi:type="dcterms:W3CDTF">2026-10-20T14:40:22Z</dcterms:created>
  <dcterms:modified xsi:type="dcterms:W3CDTF">2026-10-26T14:11:08Z</dcterms:modified>
</cp:coreProperties>
</file>