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83" r:id="rId7"/>
    <p:sldId id="284" r:id="rId8"/>
    <p:sldId id="264" r:id="rId9"/>
    <p:sldId id="285" r:id="rId10"/>
    <p:sldId id="286" r:id="rId11"/>
    <p:sldId id="287" r:id="rId12"/>
    <p:sldId id="269" r:id="rId13"/>
    <p:sldId id="270" r:id="rId14"/>
    <p:sldId id="271" r:id="rId15"/>
    <p:sldId id="272" r:id="rId16"/>
    <p:sldId id="273" r:id="rId17"/>
    <p:sldId id="274" r:id="rId18"/>
    <p:sldId id="277" r:id="rId19"/>
    <p:sldId id="281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23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mieke Egberts" userId="5c1e7be8-9b5b-44cc-b9b6-6288d8382264" providerId="ADAL" clId="{25080C6F-BC19-4D72-A32E-5B9267745B9B}"/>
    <pc:docChg chg="undo custSel delSld modSld">
      <pc:chgData name="Annemieke Egberts" userId="5c1e7be8-9b5b-44cc-b9b6-6288d8382264" providerId="ADAL" clId="{25080C6F-BC19-4D72-A32E-5B9267745B9B}" dt="2025-09-12T11:32:38.017" v="296" actId="6549"/>
      <pc:docMkLst>
        <pc:docMk/>
      </pc:docMkLst>
      <pc:sldChg chg="del">
        <pc:chgData name="Annemieke Egberts" userId="5c1e7be8-9b5b-44cc-b9b6-6288d8382264" providerId="ADAL" clId="{25080C6F-BC19-4D72-A32E-5B9267745B9B}" dt="2025-09-12T11:27:40.872" v="70" actId="2696"/>
        <pc:sldMkLst>
          <pc:docMk/>
          <pc:sldMk cId="0" sldId="266"/>
        </pc:sldMkLst>
      </pc:sldChg>
      <pc:sldChg chg="modSp mod">
        <pc:chgData name="Annemieke Egberts" userId="5c1e7be8-9b5b-44cc-b9b6-6288d8382264" providerId="ADAL" clId="{25080C6F-BC19-4D72-A32E-5B9267745B9B}" dt="2025-09-12T11:25:40.963" v="22" actId="20577"/>
        <pc:sldMkLst>
          <pc:docMk/>
          <pc:sldMk cId="0" sldId="284"/>
        </pc:sldMkLst>
        <pc:spChg chg="mod">
          <ac:chgData name="Annemieke Egberts" userId="5c1e7be8-9b5b-44cc-b9b6-6288d8382264" providerId="ADAL" clId="{25080C6F-BC19-4D72-A32E-5B9267745B9B}" dt="2025-09-12T11:25:33.526" v="3" actId="20577"/>
          <ac:spMkLst>
            <pc:docMk/>
            <pc:sldMk cId="0" sldId="284"/>
            <ac:spMk id="2" creationId="{00000000-0000-0000-0000-000000000000}"/>
          </ac:spMkLst>
        </pc:spChg>
        <pc:graphicFrameChg chg="modGraphic">
          <ac:chgData name="Annemieke Egberts" userId="5c1e7be8-9b5b-44cc-b9b6-6288d8382264" providerId="ADAL" clId="{25080C6F-BC19-4D72-A32E-5B9267745B9B}" dt="2025-09-12T11:25:40.963" v="22" actId="20577"/>
          <ac:graphicFrameMkLst>
            <pc:docMk/>
            <pc:sldMk cId="0" sldId="284"/>
            <ac:graphicFrameMk id="8" creationId="{00000000-0000-0000-0000-000000000000}"/>
          </ac:graphicFrameMkLst>
        </pc:graphicFrameChg>
      </pc:sldChg>
      <pc:sldChg chg="modSp mod">
        <pc:chgData name="Annemieke Egberts" userId="5c1e7be8-9b5b-44cc-b9b6-6288d8382264" providerId="ADAL" clId="{25080C6F-BC19-4D72-A32E-5B9267745B9B}" dt="2025-09-12T11:27:20.221" v="69" actId="255"/>
        <pc:sldMkLst>
          <pc:docMk/>
          <pc:sldMk cId="0" sldId="285"/>
        </pc:sldMkLst>
        <pc:spChg chg="mod">
          <ac:chgData name="Annemieke Egberts" userId="5c1e7be8-9b5b-44cc-b9b6-6288d8382264" providerId="ADAL" clId="{25080C6F-BC19-4D72-A32E-5B9267745B9B}" dt="2025-09-12T11:27:20.221" v="69" actId="255"/>
          <ac:spMkLst>
            <pc:docMk/>
            <pc:sldMk cId="0" sldId="285"/>
            <ac:spMk id="7" creationId="{00000000-0000-0000-0000-000000000000}"/>
          </ac:spMkLst>
        </pc:spChg>
      </pc:sldChg>
      <pc:sldChg chg="modSp mod">
        <pc:chgData name="Annemieke Egberts" userId="5c1e7be8-9b5b-44cc-b9b6-6288d8382264" providerId="ADAL" clId="{25080C6F-BC19-4D72-A32E-5B9267745B9B}" dt="2025-09-12T11:29:03.924" v="112" actId="20577"/>
        <pc:sldMkLst>
          <pc:docMk/>
          <pc:sldMk cId="0" sldId="286"/>
        </pc:sldMkLst>
        <pc:spChg chg="mod">
          <ac:chgData name="Annemieke Egberts" userId="5c1e7be8-9b5b-44cc-b9b6-6288d8382264" providerId="ADAL" clId="{25080C6F-BC19-4D72-A32E-5B9267745B9B}" dt="2025-09-12T11:29:03.924" v="112" actId="20577"/>
          <ac:spMkLst>
            <pc:docMk/>
            <pc:sldMk cId="0" sldId="286"/>
            <ac:spMk id="7" creationId="{00000000-0000-0000-0000-000000000000}"/>
          </ac:spMkLst>
        </pc:spChg>
      </pc:sldChg>
      <pc:sldChg chg="modSp mod">
        <pc:chgData name="Annemieke Egberts" userId="5c1e7be8-9b5b-44cc-b9b6-6288d8382264" providerId="ADAL" clId="{25080C6F-BC19-4D72-A32E-5B9267745B9B}" dt="2025-09-12T11:32:38.017" v="296" actId="6549"/>
        <pc:sldMkLst>
          <pc:docMk/>
          <pc:sldMk cId="0" sldId="287"/>
        </pc:sldMkLst>
        <pc:spChg chg="mod">
          <ac:chgData name="Annemieke Egberts" userId="5c1e7be8-9b5b-44cc-b9b6-6288d8382264" providerId="ADAL" clId="{25080C6F-BC19-4D72-A32E-5B9267745B9B}" dt="2025-09-12T11:32:38.017" v="296" actId="6549"/>
          <ac:spMkLst>
            <pc:docMk/>
            <pc:sldMk cId="0" sldId="287"/>
            <ac:spMk id="7" creationId="{00000000-0000-0000-0000-000000000000}"/>
          </ac:spMkLst>
        </pc:spChg>
      </pc:sldChg>
    </pc:docChg>
  </pc:docChgLst>
  <pc:docChgLst>
    <pc:chgData name="Rolf Speelman | GRS Infragroep" userId="cf045592-6487-4c9e-b948-b269b0338f65" providerId="ADAL" clId="{2B489F42-36D7-47F8-9762-C2F5196094EB}"/>
    <pc:docChg chg="delSld modSld">
      <pc:chgData name="Rolf Speelman | GRS Infragroep" userId="cf045592-6487-4c9e-b948-b269b0338f65" providerId="ADAL" clId="{2B489F42-36D7-47F8-9762-C2F5196094EB}" dt="2025-09-10T17:05:37.629" v="332" actId="20577"/>
      <pc:docMkLst>
        <pc:docMk/>
      </pc:docMkLst>
      <pc:sldChg chg="modSp mod">
        <pc:chgData name="Rolf Speelman | GRS Infragroep" userId="cf045592-6487-4c9e-b948-b269b0338f65" providerId="ADAL" clId="{2B489F42-36D7-47F8-9762-C2F5196094EB}" dt="2025-09-10T16:59:59.021" v="2" actId="20577"/>
        <pc:sldMkLst>
          <pc:docMk/>
          <pc:sldMk cId="0" sldId="256"/>
        </pc:sldMkLst>
        <pc:spChg chg="mod">
          <ac:chgData name="Rolf Speelman | GRS Infragroep" userId="cf045592-6487-4c9e-b948-b269b0338f65" providerId="ADAL" clId="{2B489F42-36D7-47F8-9762-C2F5196094EB}" dt="2025-09-10T16:59:59.021" v="2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Rolf Speelman | GRS Infragroep" userId="cf045592-6487-4c9e-b948-b269b0338f65" providerId="ADAL" clId="{2B489F42-36D7-47F8-9762-C2F5196094EB}" dt="2025-09-10T17:00:09.267" v="4" actId="20577"/>
        <pc:sldMkLst>
          <pc:docMk/>
          <pc:sldMk cId="0" sldId="259"/>
        </pc:sldMkLst>
        <pc:spChg chg="mod">
          <ac:chgData name="Rolf Speelman | GRS Infragroep" userId="cf045592-6487-4c9e-b948-b269b0338f65" providerId="ADAL" clId="{2B489F42-36D7-47F8-9762-C2F5196094EB}" dt="2025-09-10T17:00:09.267" v="4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Rolf Speelman | GRS Infragroep" userId="cf045592-6487-4c9e-b948-b269b0338f65" providerId="ADAL" clId="{2B489F42-36D7-47F8-9762-C2F5196094EB}" dt="2025-09-10T17:00:21.291" v="8" actId="20577"/>
        <pc:sldMkLst>
          <pc:docMk/>
          <pc:sldMk cId="0" sldId="260"/>
        </pc:sldMkLst>
        <pc:spChg chg="mod">
          <ac:chgData name="Rolf Speelman | GRS Infragroep" userId="cf045592-6487-4c9e-b948-b269b0338f65" providerId="ADAL" clId="{2B489F42-36D7-47F8-9762-C2F5196094EB}" dt="2025-09-10T17:00:21.291" v="8" actId="20577"/>
          <ac:spMkLst>
            <pc:docMk/>
            <pc:sldMk cId="0" sldId="260"/>
            <ac:spMk id="2" creationId="{00000000-0000-0000-0000-000000000000}"/>
          </ac:spMkLst>
        </pc:spChg>
      </pc:sldChg>
      <pc:sldChg chg="modSp mod">
        <pc:chgData name="Rolf Speelman | GRS Infragroep" userId="cf045592-6487-4c9e-b948-b269b0338f65" providerId="ADAL" clId="{2B489F42-36D7-47F8-9762-C2F5196094EB}" dt="2025-09-10T17:01:29.976" v="51" actId="20577"/>
        <pc:sldMkLst>
          <pc:docMk/>
          <pc:sldMk cId="0" sldId="269"/>
        </pc:sldMkLst>
        <pc:spChg chg="mod">
          <ac:chgData name="Rolf Speelman | GRS Infragroep" userId="cf045592-6487-4c9e-b948-b269b0338f65" providerId="ADAL" clId="{2B489F42-36D7-47F8-9762-C2F5196094EB}" dt="2025-09-10T17:00:51.823" v="16" actId="20577"/>
          <ac:spMkLst>
            <pc:docMk/>
            <pc:sldMk cId="0" sldId="269"/>
            <ac:spMk id="2" creationId="{00000000-0000-0000-0000-000000000000}"/>
          </ac:spMkLst>
        </pc:spChg>
        <pc:spChg chg="mod">
          <ac:chgData name="Rolf Speelman | GRS Infragroep" userId="cf045592-6487-4c9e-b948-b269b0338f65" providerId="ADAL" clId="{2B489F42-36D7-47F8-9762-C2F5196094EB}" dt="2025-09-10T17:01:29.976" v="51" actId="20577"/>
          <ac:spMkLst>
            <pc:docMk/>
            <pc:sldMk cId="0" sldId="269"/>
            <ac:spMk id="8" creationId="{00000000-0000-0000-0000-000000000000}"/>
          </ac:spMkLst>
        </pc:spChg>
      </pc:sldChg>
      <pc:sldChg chg="modSp mod">
        <pc:chgData name="Rolf Speelman | GRS Infragroep" userId="cf045592-6487-4c9e-b948-b269b0338f65" providerId="ADAL" clId="{2B489F42-36D7-47F8-9762-C2F5196094EB}" dt="2025-09-10T17:05:37.629" v="332" actId="20577"/>
        <pc:sldMkLst>
          <pc:docMk/>
          <pc:sldMk cId="0" sldId="270"/>
        </pc:sldMkLst>
        <pc:spChg chg="mod">
          <ac:chgData name="Rolf Speelman | GRS Infragroep" userId="cf045592-6487-4c9e-b948-b269b0338f65" providerId="ADAL" clId="{2B489F42-36D7-47F8-9762-C2F5196094EB}" dt="2025-09-10T17:05:37.629" v="332" actId="20577"/>
          <ac:spMkLst>
            <pc:docMk/>
            <pc:sldMk cId="0" sldId="270"/>
            <ac:spMk id="8" creationId="{00000000-0000-0000-0000-000000000000}"/>
          </ac:spMkLst>
        </pc:spChg>
      </pc:sldChg>
      <pc:sldChg chg="modSp mod">
        <pc:chgData name="Rolf Speelman | GRS Infragroep" userId="cf045592-6487-4c9e-b948-b269b0338f65" providerId="ADAL" clId="{2B489F42-36D7-47F8-9762-C2F5196094EB}" dt="2025-09-10T17:04:08.330" v="320" actId="20577"/>
        <pc:sldMkLst>
          <pc:docMk/>
          <pc:sldMk cId="0" sldId="271"/>
        </pc:sldMkLst>
        <pc:spChg chg="mod">
          <ac:chgData name="Rolf Speelman | GRS Infragroep" userId="cf045592-6487-4c9e-b948-b269b0338f65" providerId="ADAL" clId="{2B489F42-36D7-47F8-9762-C2F5196094EB}" dt="2025-09-10T17:04:08.330" v="320" actId="20577"/>
          <ac:spMkLst>
            <pc:docMk/>
            <pc:sldMk cId="0" sldId="271"/>
            <ac:spMk id="2" creationId="{00000000-0000-0000-0000-000000000000}"/>
          </ac:spMkLst>
        </pc:spChg>
        <pc:spChg chg="mod">
          <ac:chgData name="Rolf Speelman | GRS Infragroep" userId="cf045592-6487-4c9e-b948-b269b0338f65" providerId="ADAL" clId="{2B489F42-36D7-47F8-9762-C2F5196094EB}" dt="2025-09-10T17:03:36.552" v="316" actId="20577"/>
          <ac:spMkLst>
            <pc:docMk/>
            <pc:sldMk cId="0" sldId="271"/>
            <ac:spMk id="8" creationId="{00000000-0000-0000-0000-000000000000}"/>
          </ac:spMkLst>
        </pc:spChg>
      </pc:sldChg>
      <pc:sldChg chg="del">
        <pc:chgData name="Rolf Speelman | GRS Infragroep" userId="cf045592-6487-4c9e-b948-b269b0338f65" providerId="ADAL" clId="{2B489F42-36D7-47F8-9762-C2F5196094EB}" dt="2025-09-10T17:02:48.109" v="185" actId="2696"/>
        <pc:sldMkLst>
          <pc:docMk/>
          <pc:sldMk cId="0" sldId="282"/>
        </pc:sldMkLst>
      </pc:sldChg>
      <pc:sldChg chg="modSp mod">
        <pc:chgData name="Rolf Speelman | GRS Infragroep" userId="cf045592-6487-4c9e-b948-b269b0338f65" providerId="ADAL" clId="{2B489F42-36D7-47F8-9762-C2F5196094EB}" dt="2025-09-10T17:00:29.408" v="12" actId="20577"/>
        <pc:sldMkLst>
          <pc:docMk/>
          <pc:sldMk cId="0" sldId="283"/>
        </pc:sldMkLst>
        <pc:spChg chg="mod">
          <ac:chgData name="Rolf Speelman | GRS Infragroep" userId="cf045592-6487-4c9e-b948-b269b0338f65" providerId="ADAL" clId="{2B489F42-36D7-47F8-9762-C2F5196094EB}" dt="2025-09-10T17:00:29.408" v="12" actId="20577"/>
          <ac:spMkLst>
            <pc:docMk/>
            <pc:sldMk cId="0" sldId="283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4F0AF-4B96-4B7F-8D3E-D54BBBE98EA9}" type="datetimeFigureOut">
              <a:rPr lang="nl-NL" smtClean="0"/>
              <a:pPr/>
              <a:t>12-9-2025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F452D-F0CF-4CB9-9F2B-A3642BC69C4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4F0AF-4B96-4B7F-8D3E-D54BBBE98EA9}" type="datetimeFigureOut">
              <a:rPr lang="nl-NL" smtClean="0"/>
              <a:pPr/>
              <a:t>12-9-2025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F452D-F0CF-4CB9-9F2B-A3642BC69C4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4F0AF-4B96-4B7F-8D3E-D54BBBE98EA9}" type="datetimeFigureOut">
              <a:rPr lang="nl-NL" smtClean="0"/>
              <a:pPr/>
              <a:t>12-9-2025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F452D-F0CF-4CB9-9F2B-A3642BC69C4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4F0AF-4B96-4B7F-8D3E-D54BBBE98EA9}" type="datetimeFigureOut">
              <a:rPr lang="nl-NL" smtClean="0"/>
              <a:pPr/>
              <a:t>12-9-2025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F452D-F0CF-4CB9-9F2B-A3642BC69C4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4F0AF-4B96-4B7F-8D3E-D54BBBE98EA9}" type="datetimeFigureOut">
              <a:rPr lang="nl-NL" smtClean="0"/>
              <a:pPr/>
              <a:t>12-9-2025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F452D-F0CF-4CB9-9F2B-A3642BC69C4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4F0AF-4B96-4B7F-8D3E-D54BBBE98EA9}" type="datetimeFigureOut">
              <a:rPr lang="nl-NL" smtClean="0"/>
              <a:pPr/>
              <a:t>12-9-2025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F452D-F0CF-4CB9-9F2B-A3642BC69C4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4F0AF-4B96-4B7F-8D3E-D54BBBE98EA9}" type="datetimeFigureOut">
              <a:rPr lang="nl-NL" smtClean="0"/>
              <a:pPr/>
              <a:t>12-9-2025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F452D-F0CF-4CB9-9F2B-A3642BC69C4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4F0AF-4B96-4B7F-8D3E-D54BBBE98EA9}" type="datetimeFigureOut">
              <a:rPr lang="nl-NL" smtClean="0"/>
              <a:pPr/>
              <a:t>12-9-2025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F452D-F0CF-4CB9-9F2B-A3642BC69C4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4F0AF-4B96-4B7F-8D3E-D54BBBE98EA9}" type="datetimeFigureOut">
              <a:rPr lang="nl-NL" smtClean="0"/>
              <a:pPr/>
              <a:t>12-9-2025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F452D-F0CF-4CB9-9F2B-A3642BC69C4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4F0AF-4B96-4B7F-8D3E-D54BBBE98EA9}" type="datetimeFigureOut">
              <a:rPr lang="nl-NL" smtClean="0"/>
              <a:pPr/>
              <a:t>12-9-2025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F452D-F0CF-4CB9-9F2B-A3642BC69C4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4F0AF-4B96-4B7F-8D3E-D54BBBE98EA9}" type="datetimeFigureOut">
              <a:rPr lang="nl-NL" smtClean="0"/>
              <a:pPr/>
              <a:t>12-9-2025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F452D-F0CF-4CB9-9F2B-A3642BC69C4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4F0AF-4B96-4B7F-8D3E-D54BBBE98EA9}" type="datetimeFigureOut">
              <a:rPr lang="nl-NL" smtClean="0"/>
              <a:pPr/>
              <a:t>12-9-2025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F452D-F0CF-4CB9-9F2B-A3642BC69C4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16.jpe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17.jpe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8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9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Jaarvergadering</a:t>
            </a:r>
            <a:br>
              <a:rPr lang="nl-NL" dirty="0"/>
            </a:br>
            <a:r>
              <a:rPr lang="nl-NL" dirty="0"/>
              <a:t>Ouderraad - Medezeggenschapsraad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471626"/>
          </a:xfrm>
        </p:spPr>
        <p:txBody>
          <a:bodyPr/>
          <a:lstStyle/>
          <a:p>
            <a:r>
              <a:rPr lang="nl-NL" dirty="0">
                <a:solidFill>
                  <a:schemeClr val="tx1"/>
                </a:solidFill>
              </a:rPr>
              <a:t>13 oktober 2025</a:t>
            </a:r>
          </a:p>
        </p:txBody>
      </p:sp>
      <p:pic>
        <p:nvPicPr>
          <p:cNvPr id="4" name="Afbeelding 3" descr="Logo De Po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0"/>
            <a:ext cx="1785926" cy="1785926"/>
          </a:xfrm>
          <a:prstGeom prst="rect">
            <a:avLst/>
          </a:prstGeom>
        </p:spPr>
      </p:pic>
      <p:pic>
        <p:nvPicPr>
          <p:cNvPr id="5" name="Afbeelding 4" descr="Logo 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16" y="5357826"/>
            <a:ext cx="838317" cy="1076475"/>
          </a:xfrm>
          <a:prstGeom prst="rect">
            <a:avLst/>
          </a:prstGeom>
        </p:spPr>
      </p:pic>
      <p:pic>
        <p:nvPicPr>
          <p:cNvPr id="10" name="Afbeelding 9" descr="Afbeelding met tekst, Lettertype, logo, Graphics&#10;&#10;Automatisch gegenereerde beschrijving">
            <a:extLst>
              <a:ext uri="{FF2B5EF4-FFF2-40B4-BE49-F238E27FC236}">
                <a16:creationId xmlns:a16="http://schemas.microsoft.com/office/drawing/2014/main" id="{6F566613-CEF4-D61C-AAF3-757DD98CC7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9068" y="5600334"/>
            <a:ext cx="1533525" cy="5810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Logo De Po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3000" y="0"/>
            <a:ext cx="1785926" cy="178592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4348" y="1071546"/>
            <a:ext cx="7772400" cy="1214446"/>
          </a:xfrm>
        </p:spPr>
        <p:txBody>
          <a:bodyPr>
            <a:normAutofit/>
          </a:bodyPr>
          <a:lstStyle/>
          <a:p>
            <a:r>
              <a:rPr lang="nl-NL" sz="3200" b="1" dirty="0"/>
              <a:t>Instemming – positief advies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571472" y="2071678"/>
            <a:ext cx="7929618" cy="3492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175">
              <a:lnSpc>
                <a:spcPct val="80000"/>
              </a:lnSpc>
              <a:spcBef>
                <a:spcPts val="600"/>
              </a:spcBef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nl-NL" altLang="nl-NL" sz="2400" dirty="0">
                <a:solidFill>
                  <a:srgbClr val="000000"/>
                </a:solidFill>
                <a:cs typeface="Calibri"/>
              </a:rPr>
              <a:t>De MR heeft instemming verleend met betrekking tot </a:t>
            </a:r>
            <a:endParaRPr lang="en-US" sz="2400" dirty="0">
              <a:solidFill>
                <a:srgbClr val="000000"/>
              </a:solidFill>
              <a:latin typeface="Garamond" panose="02020404030301010803"/>
              <a:cs typeface="Calibri"/>
            </a:endParaRPr>
          </a:p>
          <a:p>
            <a:pPr marL="3175">
              <a:lnSpc>
                <a:spcPct val="80000"/>
              </a:lnSpc>
              <a:spcBef>
                <a:spcPts val="600"/>
              </a:spcBef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nl-NL" altLang="nl-NL" sz="2400" dirty="0">
                <a:solidFill>
                  <a:srgbClr val="000000"/>
                </a:solidFill>
                <a:cs typeface="Calibri"/>
              </a:rPr>
              <a:t>onderstaande zaken:</a:t>
            </a:r>
            <a:endParaRPr lang="en-US" sz="2400" dirty="0"/>
          </a:p>
          <a:p>
            <a:pPr marL="342900" indent="-342900">
              <a:buFont typeface="Arial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nl-NL" sz="2400" dirty="0">
                <a:ea typeface="+mn-lt"/>
                <a:cs typeface="+mn-lt"/>
              </a:rPr>
              <a:t>De</a:t>
            </a:r>
            <a:r>
              <a:rPr lang="nl-NL" dirty="0"/>
              <a:t> </a:t>
            </a:r>
            <a:r>
              <a:rPr lang="nl-NL" sz="2400" dirty="0">
                <a:ea typeface="+mn-lt"/>
                <a:cs typeface="+mn-lt"/>
              </a:rPr>
              <a:t>schoolgids 2024-2025;</a:t>
            </a:r>
          </a:p>
          <a:p>
            <a:pPr marL="342900" indent="-342900">
              <a:buFont typeface="Arial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nl-NL" sz="2400" dirty="0">
                <a:ea typeface="+mn-lt"/>
                <a:cs typeface="+mn-lt"/>
              </a:rPr>
              <a:t>Het vakantierooster 2024-2025;</a:t>
            </a:r>
          </a:p>
          <a:p>
            <a:pPr marL="342900" indent="-342900">
              <a:buFont typeface="Arial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nl-NL" sz="2400" dirty="0">
                <a:ea typeface="+mn-lt"/>
                <a:cs typeface="+mn-lt"/>
              </a:rPr>
              <a:t>Het activiteitenplan Subsidie Basisvaardigheden. </a:t>
            </a:r>
          </a:p>
          <a:p>
            <a:pPr marL="342900" indent="-339725">
              <a:lnSpc>
                <a:spcPct val="80000"/>
              </a:lnSpc>
              <a:spcBef>
                <a:spcPts val="500"/>
              </a:spcBef>
              <a:buClrTx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endParaRPr lang="nl-NL" altLang="nl-NL" sz="20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175" indent="-339725">
              <a:lnSpc>
                <a:spcPct val="80000"/>
              </a:lnSpc>
              <a:spcBef>
                <a:spcPts val="600"/>
              </a:spcBef>
              <a:buClrTx/>
              <a:buFontTx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nl-NL" altLang="nl-NL" sz="2400" dirty="0">
                <a:solidFill>
                  <a:srgbClr val="000000"/>
                </a:solidFill>
                <a:latin typeface="Calibri" pitchFamily="34" charset="0"/>
              </a:rPr>
              <a:t>D</a:t>
            </a:r>
            <a:r>
              <a:rPr lang="nl-NL" altLang="nl-NL" sz="2400" dirty="0">
                <a:solidFill>
                  <a:srgbClr val="000000"/>
                </a:solidFill>
                <a:cs typeface="Calibri"/>
              </a:rPr>
              <a:t>e MR heeft positief advies gegeven met betrekking tot onderstaande zaken:</a:t>
            </a:r>
          </a:p>
          <a:p>
            <a:pPr marL="342900" indent="-342900">
              <a:buFont typeface="Arial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nl-NL" sz="2400" dirty="0">
                <a:ea typeface="+mn-lt"/>
                <a:cs typeface="+mn-lt"/>
              </a:rPr>
              <a:t>de schooljaarbegroting 2025</a:t>
            </a:r>
          </a:p>
          <a:p>
            <a:endParaRPr lang="nl-NL" dirty="0"/>
          </a:p>
        </p:txBody>
      </p:sp>
      <p:pic>
        <p:nvPicPr>
          <p:cNvPr id="3" name="Afbeelding 2" descr="Afbeelding met tekst, Lettertype, logo, Graphics&#10;&#10;Automatisch gegenereerde beschrijving">
            <a:extLst>
              <a:ext uri="{FF2B5EF4-FFF2-40B4-BE49-F238E27FC236}">
                <a16:creationId xmlns:a16="http://schemas.microsoft.com/office/drawing/2014/main" id="{5DBD7BBB-6C0A-1330-EC10-529978DC81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8991" y="5517232"/>
            <a:ext cx="1527169" cy="56830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Logo De Po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3000" y="0"/>
            <a:ext cx="1785926" cy="178592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4348" y="1071546"/>
            <a:ext cx="7772400" cy="1214446"/>
          </a:xfrm>
        </p:spPr>
        <p:txBody>
          <a:bodyPr>
            <a:normAutofit/>
          </a:bodyPr>
          <a:lstStyle/>
          <a:p>
            <a:r>
              <a:rPr lang="nl-NL" sz="3200" b="1" dirty="0"/>
              <a:t>Wijzigingen in de bezetting MR</a:t>
            </a:r>
            <a:br>
              <a:rPr lang="nl-NL" sz="3200" b="1" dirty="0"/>
            </a:br>
            <a:r>
              <a:rPr lang="nl-NL" sz="3200" b="1" dirty="0"/>
              <a:t>einde schooljaar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571472" y="2357430"/>
            <a:ext cx="7929618" cy="3583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l-NL" altLang="nl-NL" sz="2400" b="1" dirty="0">
                <a:solidFill>
                  <a:srgbClr val="000000"/>
                </a:solidFill>
                <a:latin typeface="Calibri" pitchFamily="34" charset="0"/>
              </a:rPr>
              <a:t>Aftredend en niet-herkiesbaar gesteld</a:t>
            </a:r>
          </a:p>
          <a:p>
            <a:pPr marL="342900" indent="-342900">
              <a:buFontTx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l-NL" sz="2400" dirty="0">
                <a:solidFill>
                  <a:srgbClr val="000000"/>
                </a:solidFill>
                <a:cs typeface="Calibri"/>
              </a:rPr>
              <a:t>Linda den Haan</a:t>
            </a:r>
          </a:p>
          <a:p>
            <a:pPr marL="342900" indent="-342900">
              <a:buFontTx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l-NL" sz="2400" dirty="0">
                <a:ea typeface="+mn-lt"/>
                <a:cs typeface="+mn-lt"/>
              </a:rPr>
              <a:t>Paul de Vries</a:t>
            </a:r>
          </a:p>
          <a:p>
            <a:pPr marL="342900" indent="-342900">
              <a:buFontTx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l-NL" sz="2400" dirty="0">
                <a:ea typeface="+mn-lt"/>
                <a:cs typeface="+mn-lt"/>
              </a:rPr>
              <a:t>Rianne Dijkman</a:t>
            </a:r>
          </a:p>
          <a:p>
            <a:pPr>
              <a:spcBef>
                <a:spcPts val="6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l-NL" altLang="nl-NL" sz="2400" b="1" dirty="0">
                <a:solidFill>
                  <a:srgbClr val="000000"/>
                </a:solidFill>
                <a:latin typeface="Calibri" pitchFamily="34" charset="0"/>
              </a:rPr>
              <a:t>Aftredend en herkozen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l-NL" sz="2400" dirty="0">
                <a:solidFill>
                  <a:srgbClr val="000000"/>
                </a:solidFill>
                <a:cs typeface="Calibri"/>
              </a:rPr>
              <a:t>-</a:t>
            </a:r>
            <a:endParaRPr lang="nl-NL" sz="2400" dirty="0">
              <a:ea typeface="+mn-lt"/>
              <a:cs typeface="+mn-lt"/>
            </a:endParaRPr>
          </a:p>
          <a:p>
            <a:pPr>
              <a:spcBef>
                <a:spcPts val="6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l-NL" altLang="nl-NL" sz="2400" b="1" dirty="0">
                <a:solidFill>
                  <a:srgbClr val="000000"/>
                </a:solidFill>
                <a:latin typeface="Calibri" pitchFamily="34" charset="0"/>
              </a:rPr>
              <a:t>Nieuwe leden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FontTx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l-NL" sz="2400" dirty="0" err="1">
                <a:solidFill>
                  <a:srgbClr val="000000"/>
                </a:solidFill>
                <a:cs typeface="Arial"/>
              </a:rPr>
              <a:t>Hava</a:t>
            </a:r>
            <a:r>
              <a:rPr lang="nl-NL" sz="2400" dirty="0">
                <a:solidFill>
                  <a:srgbClr val="000000"/>
                </a:solidFill>
                <a:cs typeface="Arial"/>
              </a:rPr>
              <a:t> Eren (leerkracht)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FontTx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l-NL" sz="2400" dirty="0">
                <a:solidFill>
                  <a:srgbClr val="000000"/>
                </a:solidFill>
                <a:cs typeface="Arial"/>
              </a:rPr>
              <a:t>Het stemmen voor 2 nieuwe leden loopt</a:t>
            </a:r>
          </a:p>
        </p:txBody>
      </p:sp>
      <p:pic>
        <p:nvPicPr>
          <p:cNvPr id="3" name="Afbeelding 2" descr="Afbeelding met tekst, Lettertype, logo, Graphics&#10;&#10;Automatisch gegenereerde beschrijving">
            <a:extLst>
              <a:ext uri="{FF2B5EF4-FFF2-40B4-BE49-F238E27FC236}">
                <a16:creationId xmlns:a16="http://schemas.microsoft.com/office/drawing/2014/main" id="{5F94A603-2D02-6CD7-BD23-A66D2B32C5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8991" y="5517232"/>
            <a:ext cx="1527169" cy="56830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4348" y="1142984"/>
            <a:ext cx="7772400" cy="1143008"/>
          </a:xfrm>
        </p:spPr>
        <p:txBody>
          <a:bodyPr>
            <a:normAutofit fontScale="90000"/>
          </a:bodyPr>
          <a:lstStyle/>
          <a:p>
            <a:r>
              <a:rPr lang="nl-NL" dirty="0"/>
              <a:t>Jaarverslag OR </a:t>
            </a:r>
            <a:br>
              <a:rPr lang="nl-NL" dirty="0"/>
            </a:br>
            <a:r>
              <a:rPr lang="nl-NL" dirty="0"/>
              <a:t>2024/2025</a:t>
            </a:r>
          </a:p>
        </p:txBody>
      </p:sp>
      <p:pic>
        <p:nvPicPr>
          <p:cNvPr id="4" name="Afbeelding 3" descr="Logo De Po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0"/>
            <a:ext cx="1785926" cy="1785926"/>
          </a:xfrm>
          <a:prstGeom prst="rect">
            <a:avLst/>
          </a:prstGeom>
        </p:spPr>
      </p:pic>
      <p:pic>
        <p:nvPicPr>
          <p:cNvPr id="5" name="Afbeelding 4" descr="Logo 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9586" y="5357826"/>
            <a:ext cx="838317" cy="1076475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1000100" y="2357430"/>
            <a:ext cx="68580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buFont typeface="Arial" pitchFamily="34" charset="0"/>
              <a:buChar char="•"/>
            </a:pPr>
            <a:r>
              <a:rPr lang="nl-NL" sz="2400" dirty="0"/>
              <a:t> Jaarvergadering</a:t>
            </a:r>
          </a:p>
          <a:p>
            <a:pPr fontAlgn="base">
              <a:buFont typeface="Arial" pitchFamily="34" charset="0"/>
              <a:buChar char="•"/>
            </a:pPr>
            <a:r>
              <a:rPr lang="nl-NL" sz="2400" dirty="0"/>
              <a:t> Avondvierdaagse</a:t>
            </a:r>
          </a:p>
          <a:p>
            <a:pPr fontAlgn="base">
              <a:buFont typeface="Arial" pitchFamily="34" charset="0"/>
              <a:buChar char="•"/>
            </a:pPr>
            <a:r>
              <a:rPr lang="nl-NL" sz="2400" dirty="0"/>
              <a:t> Sinterklaas </a:t>
            </a:r>
          </a:p>
          <a:p>
            <a:pPr fontAlgn="base">
              <a:buFont typeface="Arial" pitchFamily="34" charset="0"/>
              <a:buChar char="•"/>
            </a:pPr>
            <a:r>
              <a:rPr lang="nl-NL" sz="2400" dirty="0"/>
              <a:t> Kerst</a:t>
            </a:r>
          </a:p>
          <a:p>
            <a:pPr fontAlgn="base">
              <a:buFont typeface="Arial" pitchFamily="34" charset="0"/>
              <a:buChar char="•"/>
            </a:pPr>
            <a:r>
              <a:rPr lang="nl-NL" sz="2400" dirty="0"/>
              <a:t> Verkleedochtend</a:t>
            </a:r>
          </a:p>
          <a:p>
            <a:pPr fontAlgn="base">
              <a:buFont typeface="Arial" pitchFamily="34" charset="0"/>
              <a:buChar char="•"/>
            </a:pPr>
            <a:r>
              <a:rPr lang="nl-NL" sz="2400" dirty="0"/>
              <a:t> Ouderavond 4-jarigen</a:t>
            </a:r>
          </a:p>
          <a:p>
            <a:pPr fontAlgn="base">
              <a:buFont typeface="Arial" pitchFamily="34" charset="0"/>
              <a:buChar char="•"/>
            </a:pPr>
            <a:r>
              <a:rPr lang="nl-NL" sz="2400" dirty="0"/>
              <a:t> Koningsspelen</a:t>
            </a:r>
          </a:p>
          <a:p>
            <a:pPr fontAlgn="base">
              <a:buFont typeface="Arial" pitchFamily="34" charset="0"/>
              <a:buChar char="•"/>
            </a:pPr>
            <a:r>
              <a:rPr lang="nl-NL" sz="2400" dirty="0"/>
              <a:t> Schoolreis</a:t>
            </a:r>
          </a:p>
          <a:p>
            <a:pPr fontAlgn="base">
              <a:buFont typeface="Arial" pitchFamily="34" charset="0"/>
              <a:buChar char="•"/>
            </a:pPr>
            <a:r>
              <a:rPr lang="nl-NL" sz="2400" dirty="0"/>
              <a:t> Lief en Leed</a:t>
            </a:r>
            <a:endParaRPr lang="nl-N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Logo De Po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0"/>
            <a:ext cx="1785926" cy="178592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4348" y="1142984"/>
            <a:ext cx="7772400" cy="1143008"/>
          </a:xfrm>
        </p:spPr>
        <p:txBody>
          <a:bodyPr>
            <a:normAutofit/>
          </a:bodyPr>
          <a:lstStyle/>
          <a:p>
            <a:r>
              <a:rPr lang="nl-NL" dirty="0"/>
              <a:t>Verkiezingen OR leden</a:t>
            </a:r>
          </a:p>
        </p:txBody>
      </p:sp>
      <p:pic>
        <p:nvPicPr>
          <p:cNvPr id="5" name="Afbeelding 4" descr="Logo 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9586" y="5429264"/>
            <a:ext cx="838317" cy="1076475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1000100" y="2357431"/>
            <a:ext cx="6072230" cy="47859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l-NL" altLang="nl-NL" sz="2000" b="1" dirty="0">
                <a:solidFill>
                  <a:srgbClr val="000000"/>
                </a:solidFill>
                <a:latin typeface="Calibri" pitchFamily="34" charset="0"/>
              </a:rPr>
              <a:t>Aftredend en niet-herkiesbaar gesteld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l-NL" sz="2000" dirty="0">
                <a:solidFill>
                  <a:srgbClr val="000000"/>
                </a:solidFill>
                <a:cs typeface="Calibri"/>
              </a:rPr>
              <a:t>-</a:t>
            </a:r>
            <a:endParaRPr lang="nl-NL" sz="2000" dirty="0">
              <a:ea typeface="+mn-lt"/>
              <a:cs typeface="+mn-lt"/>
            </a:endParaRPr>
          </a:p>
          <a:p>
            <a:endParaRPr lang="nl-NL" sz="2000" b="1" dirty="0"/>
          </a:p>
          <a:p>
            <a:r>
              <a:rPr lang="nl-NL" altLang="nl-NL" sz="2000" b="1" dirty="0">
                <a:solidFill>
                  <a:srgbClr val="000000"/>
                </a:solidFill>
                <a:latin typeface="Calibri" pitchFamily="34" charset="0"/>
              </a:rPr>
              <a:t>Aftredend en herkozen</a:t>
            </a:r>
          </a:p>
          <a:p>
            <a:r>
              <a:rPr lang="nl-NL" sz="2000" b="1" dirty="0"/>
              <a:t>-</a:t>
            </a:r>
          </a:p>
          <a:p>
            <a:endParaRPr lang="nl-NL" sz="2000" b="1" dirty="0"/>
          </a:p>
          <a:p>
            <a:r>
              <a:rPr lang="nl-NL" sz="2000" b="1" dirty="0"/>
              <a:t>Verkiesbaar als lid</a:t>
            </a:r>
            <a:r>
              <a:rPr lang="nl-NL" sz="2000" dirty="0"/>
              <a:t>:</a:t>
            </a:r>
          </a:p>
          <a:p>
            <a:r>
              <a:rPr lang="nl-NL" sz="2000" dirty="0"/>
              <a:t>Anita van der Laan</a:t>
            </a:r>
          </a:p>
          <a:p>
            <a:r>
              <a:rPr lang="nl-NL" sz="2000" dirty="0"/>
              <a:t>Yvonne van der Jagt</a:t>
            </a:r>
          </a:p>
          <a:p>
            <a:endParaRPr lang="nl-NL" sz="2000" dirty="0"/>
          </a:p>
          <a:p>
            <a:pPr>
              <a:spcBef>
                <a:spcPts val="6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l-NL" altLang="nl-NL" sz="2000" b="1" dirty="0">
                <a:solidFill>
                  <a:srgbClr val="000000"/>
                </a:solidFill>
                <a:latin typeface="Calibri" pitchFamily="34" charset="0"/>
              </a:rPr>
              <a:t>Nieuwe leden</a:t>
            </a:r>
          </a:p>
          <a:p>
            <a:r>
              <a:rPr lang="nl-NL" sz="2000" dirty="0"/>
              <a:t>Fleur van Lammeren</a:t>
            </a:r>
          </a:p>
          <a:p>
            <a:r>
              <a:rPr lang="nl-NL" sz="2000" dirty="0"/>
              <a:t>Merel van Lammeren </a:t>
            </a:r>
          </a:p>
          <a:p>
            <a:r>
              <a:rPr lang="nl-NL" sz="2000" dirty="0"/>
              <a:t>Nikki Looijmans</a:t>
            </a:r>
          </a:p>
          <a:p>
            <a:endParaRPr lang="nl-NL" sz="2000" dirty="0"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71538" y="428604"/>
            <a:ext cx="7772400" cy="1143008"/>
          </a:xfrm>
        </p:spPr>
        <p:txBody>
          <a:bodyPr>
            <a:normAutofit/>
          </a:bodyPr>
          <a:lstStyle/>
          <a:p>
            <a:r>
              <a:rPr lang="nl-NL" dirty="0"/>
              <a:t>      OR leden 2025/2026</a:t>
            </a:r>
          </a:p>
        </p:txBody>
      </p:sp>
      <p:pic>
        <p:nvPicPr>
          <p:cNvPr id="4" name="Afbeelding 3" descr="Logo De Po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0"/>
            <a:ext cx="1785926" cy="1785926"/>
          </a:xfrm>
          <a:prstGeom prst="rect">
            <a:avLst/>
          </a:prstGeom>
        </p:spPr>
      </p:pic>
      <p:pic>
        <p:nvPicPr>
          <p:cNvPr id="5" name="Afbeelding 4" descr="Logo 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9586" y="5357826"/>
            <a:ext cx="838317" cy="1076475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928662" y="2000240"/>
            <a:ext cx="6858048" cy="526297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fontAlgn="base"/>
            <a:r>
              <a:rPr lang="nl-NL" sz="2400" b="1" dirty="0"/>
              <a:t>Voorzitter</a:t>
            </a:r>
            <a:r>
              <a:rPr lang="nl-NL" sz="2400" dirty="0"/>
              <a:t>: Lesley Tak</a:t>
            </a:r>
            <a:endParaRPr lang="nl-NL" sz="2400" b="1" dirty="0"/>
          </a:p>
          <a:p>
            <a:pPr fontAlgn="base"/>
            <a:r>
              <a:rPr lang="nl-NL" sz="2400" b="1" dirty="0"/>
              <a:t>Secretaris: </a:t>
            </a:r>
            <a:r>
              <a:rPr lang="nl-NL" sz="2400" dirty="0"/>
              <a:t>Danielle Speelman</a:t>
            </a:r>
            <a:endParaRPr lang="nl-NL" sz="2400" b="1" dirty="0"/>
          </a:p>
          <a:p>
            <a:pPr fontAlgn="base"/>
            <a:r>
              <a:rPr lang="nl-NL" sz="2400" b="1" dirty="0"/>
              <a:t>Penningmeester</a:t>
            </a:r>
            <a:r>
              <a:rPr lang="nl-NL" sz="2400" dirty="0"/>
              <a:t>: Sanne Slof</a:t>
            </a:r>
            <a:endParaRPr lang="nl-NL" sz="2400" b="1" dirty="0"/>
          </a:p>
          <a:p>
            <a:pPr fontAlgn="base"/>
            <a:br>
              <a:rPr lang="nl-NL" sz="2400" dirty="0"/>
            </a:br>
            <a:r>
              <a:rPr lang="nl-NL" sz="2400" b="1" dirty="0"/>
              <a:t>Overige leden:		Gastleden:</a:t>
            </a:r>
          </a:p>
          <a:p>
            <a:pPr fontAlgn="base"/>
            <a:r>
              <a:rPr lang="nl-NL" sz="2400" dirty="0"/>
              <a:t>Naomi Otto			Fleur van Lammeren </a:t>
            </a:r>
            <a:endParaRPr lang="nl-NL" sz="2400" dirty="0">
              <a:cs typeface="Calibri"/>
            </a:endParaRPr>
          </a:p>
          <a:p>
            <a:r>
              <a:rPr lang="nl-NL" sz="2400" dirty="0"/>
              <a:t>Lotte Baptista			Merel van Lammeren</a:t>
            </a:r>
            <a:endParaRPr lang="nl-NL" dirty="0"/>
          </a:p>
          <a:p>
            <a:r>
              <a:rPr lang="nl-NL" sz="2400" dirty="0"/>
              <a:t>Linda van Hameren		Nikki Looijmans	</a:t>
            </a:r>
            <a:endParaRPr lang="nl-NL" sz="2400" dirty="0">
              <a:cs typeface="Calibri"/>
            </a:endParaRPr>
          </a:p>
          <a:p>
            <a:pPr fontAlgn="base"/>
            <a:r>
              <a:rPr lang="nl-NL" sz="2400" dirty="0"/>
              <a:t>Daisy van </a:t>
            </a:r>
            <a:r>
              <a:rPr lang="nl-NL" sz="2400" dirty="0" err="1"/>
              <a:t>Burik</a:t>
            </a:r>
            <a:r>
              <a:rPr lang="nl-NL" sz="2400" dirty="0"/>
              <a:t>		</a:t>
            </a:r>
            <a:endParaRPr lang="nl-NL" sz="2400" dirty="0">
              <a:cs typeface="Calibri"/>
            </a:endParaRPr>
          </a:p>
          <a:p>
            <a:pPr fontAlgn="base"/>
            <a:r>
              <a:rPr lang="nl-NL" sz="2400" dirty="0"/>
              <a:t>Erica van der Hoorn	</a:t>
            </a:r>
          </a:p>
          <a:p>
            <a:pPr fontAlgn="base"/>
            <a:r>
              <a:rPr lang="nl-NL" sz="2400" dirty="0"/>
              <a:t>Yvonne Slof</a:t>
            </a:r>
          </a:p>
          <a:p>
            <a:pPr fontAlgn="base"/>
            <a:r>
              <a:rPr lang="nl-NL" sz="2400" dirty="0"/>
              <a:t>Anita van der Laan	</a:t>
            </a:r>
            <a:endParaRPr lang="nl-NL" sz="2400" dirty="0">
              <a:cs typeface="Calibri"/>
            </a:endParaRPr>
          </a:p>
          <a:p>
            <a:pPr fontAlgn="base"/>
            <a:br>
              <a:rPr lang="nl-NL" sz="2400" dirty="0"/>
            </a:br>
            <a:endParaRPr lang="nl-NL" sz="24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Logo De Po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3000" y="0"/>
            <a:ext cx="1785926" cy="178592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71600" y="500042"/>
            <a:ext cx="7772400" cy="1143008"/>
          </a:xfrm>
        </p:spPr>
        <p:txBody>
          <a:bodyPr>
            <a:normAutofit/>
          </a:bodyPr>
          <a:lstStyle/>
          <a:p>
            <a:r>
              <a:rPr lang="nl-NL" dirty="0"/>
              <a:t>Financieel overzicht </a:t>
            </a:r>
            <a:br>
              <a:rPr lang="nl-NL" dirty="0"/>
            </a:br>
            <a:r>
              <a:rPr lang="nl-NL" sz="2200" dirty="0"/>
              <a:t>Schooljaar 2023-24</a:t>
            </a:r>
            <a:endParaRPr lang="nl-NL" dirty="0"/>
          </a:p>
        </p:txBody>
      </p:sp>
      <p:pic>
        <p:nvPicPr>
          <p:cNvPr id="5" name="Afbeelding 4" descr="Logo O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9586" y="5429264"/>
            <a:ext cx="838317" cy="1076475"/>
          </a:xfrm>
          <a:prstGeom prst="rect">
            <a:avLst/>
          </a:prstGeom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9D7E6012-6495-F1B2-F6F4-711DA69A473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13281"/>
          <a:stretch>
            <a:fillRect/>
          </a:stretch>
        </p:blipFill>
        <p:spPr>
          <a:xfrm>
            <a:off x="214282" y="2357430"/>
            <a:ext cx="8786874" cy="1952901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71600" y="142852"/>
            <a:ext cx="7772400" cy="1143008"/>
          </a:xfrm>
        </p:spPr>
        <p:txBody>
          <a:bodyPr>
            <a:normAutofit/>
          </a:bodyPr>
          <a:lstStyle/>
          <a:p>
            <a:endParaRPr lang="nl-NL" dirty="0"/>
          </a:p>
        </p:txBody>
      </p:sp>
      <p:pic>
        <p:nvPicPr>
          <p:cNvPr id="5" name="Afbeelding 4" descr="Logo O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9586" y="5429264"/>
            <a:ext cx="838317" cy="1076475"/>
          </a:xfrm>
          <a:prstGeom prst="rect">
            <a:avLst/>
          </a:prstGeom>
        </p:spPr>
      </p:pic>
      <p:graphicFrame>
        <p:nvGraphicFramePr>
          <p:cNvPr id="9" name="Table 5">
            <a:extLst>
              <a:ext uri="{FF2B5EF4-FFF2-40B4-BE49-F238E27FC236}">
                <a16:creationId xmlns:a16="http://schemas.microsoft.com/office/drawing/2014/main" id="{2956121B-443B-5AEA-33C5-BAAAC207A6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752803"/>
              </p:ext>
            </p:extLst>
          </p:nvPr>
        </p:nvGraphicFramePr>
        <p:xfrm>
          <a:off x="928662" y="285738"/>
          <a:ext cx="7786742" cy="61425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91029">
                  <a:extLst>
                    <a:ext uri="{9D8B030D-6E8A-4147-A177-3AD203B41FA5}">
                      <a16:colId xmlns:a16="http://schemas.microsoft.com/office/drawing/2014/main" val="1415542902"/>
                    </a:ext>
                  </a:extLst>
                </a:gridCol>
                <a:gridCol w="1173229">
                  <a:extLst>
                    <a:ext uri="{9D8B030D-6E8A-4147-A177-3AD203B41FA5}">
                      <a16:colId xmlns:a16="http://schemas.microsoft.com/office/drawing/2014/main" val="4206707925"/>
                    </a:ext>
                  </a:extLst>
                </a:gridCol>
                <a:gridCol w="1372302">
                  <a:extLst>
                    <a:ext uri="{9D8B030D-6E8A-4147-A177-3AD203B41FA5}">
                      <a16:colId xmlns:a16="http://schemas.microsoft.com/office/drawing/2014/main" val="3305706294"/>
                    </a:ext>
                  </a:extLst>
                </a:gridCol>
                <a:gridCol w="185305">
                  <a:extLst>
                    <a:ext uri="{9D8B030D-6E8A-4147-A177-3AD203B41FA5}">
                      <a16:colId xmlns:a16="http://schemas.microsoft.com/office/drawing/2014/main" val="1690607812"/>
                    </a:ext>
                  </a:extLst>
                </a:gridCol>
                <a:gridCol w="2964877">
                  <a:extLst>
                    <a:ext uri="{9D8B030D-6E8A-4147-A177-3AD203B41FA5}">
                      <a16:colId xmlns:a16="http://schemas.microsoft.com/office/drawing/2014/main" val="3968521918"/>
                    </a:ext>
                  </a:extLst>
                </a:gridCol>
              </a:tblGrid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 err="1">
                          <a:effectLst/>
                        </a:rPr>
                        <a:t>Lasten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begroting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Werkelijk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2966054281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1183638021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Algemeen: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3797909697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Administratiekosten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  15.00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1552185661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Lief en Leed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100.00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      331.07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 Hoger uitgevallen n.a.v. jubilarissen, verjaardagen en afscheid 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2602872699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Rente en bankkosten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150.00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      202.33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 Hogere bankkosten vs begroting door aangepaste tarieven  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1955434482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1511552800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Vaste bijdragen: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3052049007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Bijdrage Atelier/Talentenmiddag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500.00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      500.00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vast bedrag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1647013750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Bijdrage informatievoorzieningen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1,050.00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  1,050.00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vast bedrag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3059048641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Bijdrage groep 8 afscheid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507.50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      507.50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29 x 17.50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2099897906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Bijdrage groep 8 schoolkamp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 €                      652.50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      652.50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29 x 22.50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2747100789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Bijdrage Kunstmenu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 €                      825.00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      825.00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vast bedrag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4122132714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Bijdrage Ouderavonden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 €                      300.00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      300.00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vast bedrag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1199549896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Bijdrage Projectweek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 €                      500.00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      500.00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vast bedrag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895744535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Bijdrage schoolbieb/kinderboekenweek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 €                      250.00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      250.00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vast bedrag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697517682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454628058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 err="1">
                          <a:effectLst/>
                        </a:rPr>
                        <a:t>Activiteiten</a:t>
                      </a:r>
                      <a:r>
                        <a:rPr lang="en-US" sz="700" u="none" strike="noStrike" dirty="0">
                          <a:effectLst/>
                        </a:rPr>
                        <a:t>: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1029720084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 err="1">
                          <a:effectLst/>
                        </a:rPr>
                        <a:t>Openingsactiviteit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 €                               -  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2266788711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Dag van de Leraar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 €                         50.00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        52.40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444750976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Sinterklaascadeaus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 €                   1,325.00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  1,400.26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495948996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Sinterklaasfeest 5 december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 €                      400.00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      358.88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3744966153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Kerstviering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 €                      350.00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      285.57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3620621529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Carnaval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 €                      150.00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               -  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1363061318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Pasen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 €                               -  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               -  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2292692111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Koningsspelen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 €                      300.00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      225.47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1192471495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Avondvierdaagse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 -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      207.48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410888129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Feest: Gein op het Plein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 -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1274092241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Schoolvoetbal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 €                         75.00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3167799289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Schoolreis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 €                   3,312.50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  3,021.25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902616305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Reservering groot schoolreis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 €                   1,000.00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3648012120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Klusgroep/Schoonmaakavonden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 €                      100.00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3511732182"/>
                  </a:ext>
                </a:extLst>
              </a:tr>
              <a:tr h="27759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Diversen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 €                         12.50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      665.00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 IJsfiets (415) aangeboden vanuit ouderraad einde schooljaar en bijdrage verhuizing (250) 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3547592303"/>
                  </a:ext>
                </a:extLst>
              </a:tr>
              <a:tr h="27759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Eindejaarsactiviteit (eigen bijdrage)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        38.80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 Via rekening verlopen, bij controle blijkt dit bedrag tekort te zijn ontvangen. 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3665121258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4191939281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Totaal lasten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 €                 11,925.00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 €                       11,373.51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1322318195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1726912420"/>
                  </a:ext>
                </a:extLst>
              </a:tr>
              <a:tr h="1552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Saldo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 €                         1,180.08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0" marR="3120" marT="3120" marB="0" anchor="b"/>
                </a:tc>
                <a:extLst>
                  <a:ext uri="{0D108BD9-81ED-4DB2-BD59-A6C34878D82A}">
                    <a16:rowId xmlns:a16="http://schemas.microsoft.com/office/drawing/2014/main" val="269794003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Logo De Po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786" y="-428652"/>
            <a:ext cx="1785926" cy="178592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71600" y="0"/>
            <a:ext cx="7772400" cy="1143008"/>
          </a:xfrm>
        </p:spPr>
        <p:txBody>
          <a:bodyPr>
            <a:normAutofit/>
          </a:bodyPr>
          <a:lstStyle/>
          <a:p>
            <a:r>
              <a:rPr lang="nl-NL" dirty="0"/>
              <a:t>Balans 2023-2024</a:t>
            </a:r>
          </a:p>
        </p:txBody>
      </p:sp>
      <p:pic>
        <p:nvPicPr>
          <p:cNvPr id="5" name="Afbeelding 4" descr="Logo O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9586" y="5429264"/>
            <a:ext cx="838317" cy="1076475"/>
          </a:xfrm>
          <a:prstGeom prst="rect">
            <a:avLst/>
          </a:prstGeom>
        </p:spPr>
      </p:pic>
      <p:graphicFrame>
        <p:nvGraphicFramePr>
          <p:cNvPr id="6" name="Table 3">
            <a:extLst>
              <a:ext uri="{FF2B5EF4-FFF2-40B4-BE49-F238E27FC236}">
                <a16:creationId xmlns:a16="http://schemas.microsoft.com/office/drawing/2014/main" id="{CD77054C-CB65-975E-27D6-BF0B71F10E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7624767"/>
              </p:ext>
            </p:extLst>
          </p:nvPr>
        </p:nvGraphicFramePr>
        <p:xfrm>
          <a:off x="357158" y="857232"/>
          <a:ext cx="8251999" cy="57359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60189">
                  <a:extLst>
                    <a:ext uri="{9D8B030D-6E8A-4147-A177-3AD203B41FA5}">
                      <a16:colId xmlns:a16="http://schemas.microsoft.com/office/drawing/2014/main" val="1103130690"/>
                    </a:ext>
                  </a:extLst>
                </a:gridCol>
                <a:gridCol w="1054895">
                  <a:extLst>
                    <a:ext uri="{9D8B030D-6E8A-4147-A177-3AD203B41FA5}">
                      <a16:colId xmlns:a16="http://schemas.microsoft.com/office/drawing/2014/main" val="3132693127"/>
                    </a:ext>
                  </a:extLst>
                </a:gridCol>
                <a:gridCol w="2382020">
                  <a:extLst>
                    <a:ext uri="{9D8B030D-6E8A-4147-A177-3AD203B41FA5}">
                      <a16:colId xmlns:a16="http://schemas.microsoft.com/office/drawing/2014/main" val="2961347852"/>
                    </a:ext>
                  </a:extLst>
                </a:gridCol>
                <a:gridCol w="1054895">
                  <a:extLst>
                    <a:ext uri="{9D8B030D-6E8A-4147-A177-3AD203B41FA5}">
                      <a16:colId xmlns:a16="http://schemas.microsoft.com/office/drawing/2014/main" val="3825292551"/>
                    </a:ext>
                  </a:extLst>
                </a:gridCol>
              </a:tblGrid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BEGIN BALANS OUDERVERENIGING AERESTEIJN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31-08-2022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10099341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3584293271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2598693547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 err="1">
                          <a:effectLst/>
                        </a:rPr>
                        <a:t>Saldo</a:t>
                      </a:r>
                      <a:r>
                        <a:rPr lang="en-US" sz="800" u="none" strike="noStrike" dirty="0">
                          <a:effectLst/>
                        </a:rPr>
                        <a:t> RABO </a:t>
                      </a:r>
                      <a:r>
                        <a:rPr lang="en-US" sz="800" u="none" strike="noStrike" dirty="0" err="1">
                          <a:effectLst/>
                        </a:rPr>
                        <a:t>Zakelijke</a:t>
                      </a: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r>
                        <a:rPr lang="en-US" sz="800" u="none" strike="noStrike" dirty="0" err="1">
                          <a:effectLst/>
                        </a:rPr>
                        <a:t>Rekening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€    1,761.96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Eigen Vermogen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€  13,289.24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2108719943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 err="1">
                          <a:effectLst/>
                        </a:rPr>
                        <a:t>Saldo</a:t>
                      </a:r>
                      <a:r>
                        <a:rPr lang="en-US" sz="800" u="none" strike="noStrike" dirty="0">
                          <a:effectLst/>
                        </a:rPr>
                        <a:t> RABO </a:t>
                      </a:r>
                      <a:r>
                        <a:rPr lang="en-US" sz="800" u="none" strike="noStrike" dirty="0" err="1">
                          <a:effectLst/>
                        </a:rPr>
                        <a:t>BedrijfsSpaarRekening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€  12,643.41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1660572700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Voorzieningen: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447494221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- Reservering groot schoolreis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3456582006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- Pleinfesteijn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2723771637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- Sponsorloop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2380710740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- Luizenzakken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3800279843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- EHBO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€       780.00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1667393186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- MR-gelden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€       336.13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3704396257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1367590655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180141205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TOTAAL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€  14,405.37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TOTAAL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€  14,405.37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2055128602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2726486283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2778659375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EIND BALANS OUDERVERENIGING AERESTEIJN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31-08-2023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946483862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4267874003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1430704668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Saldo RABO Zakelijke Rekening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€    2,720.64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Eigen Vermogen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€  14,469.32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3249545349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Saldo RABO BedrijfsSpaarRekening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€  12,643.41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3267505435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Contant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€       221.40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Voorzieningen: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3875244142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- Reservering groot schoolreis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3591463436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- Pleinfesteijn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3031730874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- Sponsorloop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181171294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- Luizenzakken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214318518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- EHBO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€       780.00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3689700194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- MR-gelden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€       336.13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4028771853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1958371141"/>
                  </a:ext>
                </a:extLst>
              </a:tr>
              <a:tr h="1790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3334362212"/>
                  </a:ext>
                </a:extLst>
              </a:tr>
              <a:tr h="1864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TOTAAL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€  15,585.45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TOTAAL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€  15,585.45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6" marR="5456" marT="5456" marB="0" anchor="b"/>
                </a:tc>
                <a:extLst>
                  <a:ext uri="{0D108BD9-81ED-4DB2-BD59-A6C34878D82A}">
                    <a16:rowId xmlns:a16="http://schemas.microsoft.com/office/drawing/2014/main" val="64969539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Logo De Po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0"/>
            <a:ext cx="1785926" cy="178592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4348" y="1142984"/>
            <a:ext cx="7772400" cy="1143008"/>
          </a:xfrm>
        </p:spPr>
        <p:txBody>
          <a:bodyPr>
            <a:normAutofit/>
          </a:bodyPr>
          <a:lstStyle/>
          <a:p>
            <a:r>
              <a:rPr lang="nl-NL" dirty="0"/>
              <a:t>Verslag kascontrole commissie</a:t>
            </a:r>
          </a:p>
        </p:txBody>
      </p:sp>
      <p:pic>
        <p:nvPicPr>
          <p:cNvPr id="5" name="Afbeelding 4" descr="Logo 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9586" y="5429264"/>
            <a:ext cx="838317" cy="1076475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1000100" y="2357430"/>
            <a:ext cx="68580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De kascontrole commissie bestaat uit: </a:t>
            </a:r>
          </a:p>
          <a:p>
            <a:pPr algn="ctr"/>
            <a:r>
              <a:rPr lang="nl-NL" sz="2400" dirty="0"/>
              <a:t>Herman van der Hoorn en ?</a:t>
            </a:r>
          </a:p>
          <a:p>
            <a:br>
              <a:rPr lang="nl-NL" dirty="0"/>
            </a:br>
            <a:endParaRPr lang="nl-NL" dirty="0"/>
          </a:p>
        </p:txBody>
      </p:sp>
      <p:pic>
        <p:nvPicPr>
          <p:cNvPr id="1026" name="Picture 2" descr="Afbeeldingsresultaat voor kascontrol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0430" y="3643314"/>
            <a:ext cx="2352675" cy="19431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Logo De Po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0"/>
            <a:ext cx="1785926" cy="178592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4348" y="1142984"/>
            <a:ext cx="7772400" cy="1143008"/>
          </a:xfrm>
        </p:spPr>
        <p:txBody>
          <a:bodyPr>
            <a:normAutofit fontScale="90000"/>
          </a:bodyPr>
          <a:lstStyle/>
          <a:p>
            <a:r>
              <a:rPr lang="nl-NL" dirty="0"/>
              <a:t>Verkiezing nieuwe </a:t>
            </a:r>
            <a:br>
              <a:rPr lang="nl-NL" dirty="0"/>
            </a:br>
            <a:r>
              <a:rPr lang="nl-NL" dirty="0"/>
              <a:t>kascontrole commissie</a:t>
            </a:r>
          </a:p>
        </p:txBody>
      </p:sp>
      <p:pic>
        <p:nvPicPr>
          <p:cNvPr id="5" name="Afbeelding 4" descr="Logo 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9586" y="5429264"/>
            <a:ext cx="838317" cy="1076475"/>
          </a:xfrm>
          <a:prstGeom prst="rect">
            <a:avLst/>
          </a:prstGeom>
        </p:spPr>
      </p:pic>
      <p:pic>
        <p:nvPicPr>
          <p:cNvPr id="7" name="Picture 4" descr="Afbeeldingsresultaat voor kascontrole">
            <a:extLst>
              <a:ext uri="{FF2B5EF4-FFF2-40B4-BE49-F238E27FC236}">
                <a16:creationId xmlns:a16="http://schemas.microsoft.com/office/drawing/2014/main" id="{D71E4E35-1421-4F00-84A0-CA364E58D0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18" y="2643182"/>
            <a:ext cx="5165312" cy="321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4348" y="1643051"/>
            <a:ext cx="7772400" cy="1285884"/>
          </a:xfrm>
        </p:spPr>
        <p:txBody>
          <a:bodyPr>
            <a:normAutofit/>
          </a:bodyPr>
          <a:lstStyle/>
          <a:p>
            <a:r>
              <a:rPr lang="nl-NL" dirty="0"/>
              <a:t>Opening</a:t>
            </a:r>
          </a:p>
        </p:txBody>
      </p:sp>
      <p:pic>
        <p:nvPicPr>
          <p:cNvPr id="4" name="Afbeelding 3" descr="Logo De Po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0"/>
            <a:ext cx="1785926" cy="1785926"/>
          </a:xfrm>
          <a:prstGeom prst="rect">
            <a:avLst/>
          </a:prstGeom>
        </p:spPr>
      </p:pic>
      <p:pic>
        <p:nvPicPr>
          <p:cNvPr id="5" name="Afbeelding 4" descr="Logo 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16" y="5357826"/>
            <a:ext cx="838317" cy="1076475"/>
          </a:xfrm>
          <a:prstGeom prst="rect">
            <a:avLst/>
          </a:prstGeom>
        </p:spPr>
      </p:pic>
      <p:pic>
        <p:nvPicPr>
          <p:cNvPr id="7" name="Picture 2" descr="Afbeeldingsresultaat voor vergadering openen">
            <a:extLst>
              <a:ext uri="{FF2B5EF4-FFF2-40B4-BE49-F238E27FC236}">
                <a16:creationId xmlns:a16="http://schemas.microsoft.com/office/drawing/2014/main" id="{20138626-FB3B-4225-B84E-FB256FB305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63" t="4571" b="6287"/>
          <a:stretch>
            <a:fillRect/>
          </a:stretch>
        </p:blipFill>
        <p:spPr bwMode="auto">
          <a:xfrm>
            <a:off x="3000364" y="2714620"/>
            <a:ext cx="3375193" cy="2214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fbeelding 8" descr="Afbeelding met tekst, Lettertype, logo, Graphics&#10;&#10;Automatisch gegenereerde beschrijving">
            <a:extLst>
              <a:ext uri="{FF2B5EF4-FFF2-40B4-BE49-F238E27FC236}">
                <a16:creationId xmlns:a16="http://schemas.microsoft.com/office/drawing/2014/main" id="{930D8AE0-49D3-AEAA-7372-0DD70B3C4D1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03732" y="5601796"/>
            <a:ext cx="1543050" cy="59055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4348" y="1928802"/>
            <a:ext cx="7772400" cy="1143008"/>
          </a:xfrm>
        </p:spPr>
        <p:txBody>
          <a:bodyPr>
            <a:normAutofit/>
          </a:bodyPr>
          <a:lstStyle/>
          <a:p>
            <a:r>
              <a:rPr lang="nl-NL" dirty="0"/>
              <a:t>Mededelingen van de directie</a:t>
            </a:r>
          </a:p>
        </p:txBody>
      </p:sp>
      <p:pic>
        <p:nvPicPr>
          <p:cNvPr id="4" name="Afbeelding 3" descr="Logo De Po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0"/>
            <a:ext cx="1785926" cy="1785926"/>
          </a:xfrm>
          <a:prstGeom prst="rect">
            <a:avLst/>
          </a:prstGeom>
        </p:spPr>
      </p:pic>
      <p:pic>
        <p:nvPicPr>
          <p:cNvPr id="5" name="Afbeelding 4" descr="Logo 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16" y="5357826"/>
            <a:ext cx="838317" cy="1076475"/>
          </a:xfrm>
          <a:prstGeom prst="rect">
            <a:avLst/>
          </a:prstGeom>
        </p:spPr>
      </p:pic>
      <p:pic>
        <p:nvPicPr>
          <p:cNvPr id="34818" name="Picture 2" descr="Afbeeldingsresultaat voor mededelinge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7554" y="3143248"/>
            <a:ext cx="2143125" cy="2143125"/>
          </a:xfrm>
          <a:prstGeom prst="rect">
            <a:avLst/>
          </a:prstGeom>
          <a:noFill/>
        </p:spPr>
      </p:pic>
      <p:pic>
        <p:nvPicPr>
          <p:cNvPr id="3" name="Afbeelding 2" descr="Afbeelding met tekst, Lettertype, logo, Graphics&#10;&#10;Automatisch gegenereerde beschrijving">
            <a:extLst>
              <a:ext uri="{FF2B5EF4-FFF2-40B4-BE49-F238E27FC236}">
                <a16:creationId xmlns:a16="http://schemas.microsoft.com/office/drawing/2014/main" id="{65441495-0F65-A184-1806-CFE821C7038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03732" y="5601796"/>
            <a:ext cx="1543050" cy="59055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4348" y="1928802"/>
            <a:ext cx="7772400" cy="1143008"/>
          </a:xfrm>
        </p:spPr>
        <p:txBody>
          <a:bodyPr>
            <a:normAutofit/>
          </a:bodyPr>
          <a:lstStyle/>
          <a:p>
            <a:r>
              <a:rPr lang="nl-NL" dirty="0"/>
              <a:t>Rondvraag</a:t>
            </a:r>
          </a:p>
        </p:txBody>
      </p:sp>
      <p:pic>
        <p:nvPicPr>
          <p:cNvPr id="4" name="Afbeelding 3" descr="Logo De Po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0"/>
            <a:ext cx="1785926" cy="1785926"/>
          </a:xfrm>
          <a:prstGeom prst="rect">
            <a:avLst/>
          </a:prstGeom>
        </p:spPr>
      </p:pic>
      <p:pic>
        <p:nvPicPr>
          <p:cNvPr id="5" name="Afbeelding 4" descr="Logo 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16" y="5357826"/>
            <a:ext cx="838317" cy="1076475"/>
          </a:xfrm>
          <a:prstGeom prst="rect">
            <a:avLst/>
          </a:prstGeom>
        </p:spPr>
      </p:pic>
      <p:pic>
        <p:nvPicPr>
          <p:cNvPr id="36866" name="Picture 2" descr="Gerelateerde afbeeldi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3000372"/>
            <a:ext cx="2857500" cy="2857500"/>
          </a:xfrm>
          <a:prstGeom prst="rect">
            <a:avLst/>
          </a:prstGeom>
          <a:noFill/>
        </p:spPr>
      </p:pic>
      <p:pic>
        <p:nvPicPr>
          <p:cNvPr id="3" name="Afbeelding 2" descr="Afbeelding met tekst, Lettertype, logo, Graphics&#10;&#10;Automatisch gegenereerde beschrijving">
            <a:extLst>
              <a:ext uri="{FF2B5EF4-FFF2-40B4-BE49-F238E27FC236}">
                <a16:creationId xmlns:a16="http://schemas.microsoft.com/office/drawing/2014/main" id="{9D7F6E7C-EDB5-C277-C985-BB8CE0209F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03732" y="5601796"/>
            <a:ext cx="1543050" cy="59055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4348" y="1928802"/>
            <a:ext cx="7772400" cy="1143008"/>
          </a:xfrm>
        </p:spPr>
        <p:txBody>
          <a:bodyPr>
            <a:normAutofit/>
          </a:bodyPr>
          <a:lstStyle/>
          <a:p>
            <a:r>
              <a:rPr lang="nl-NL" dirty="0"/>
              <a:t>Sluiting</a:t>
            </a:r>
          </a:p>
        </p:txBody>
      </p:sp>
      <p:pic>
        <p:nvPicPr>
          <p:cNvPr id="4" name="Afbeelding 3" descr="Logo De Po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0"/>
            <a:ext cx="1785926" cy="1785926"/>
          </a:xfrm>
          <a:prstGeom prst="rect">
            <a:avLst/>
          </a:prstGeom>
        </p:spPr>
      </p:pic>
      <p:pic>
        <p:nvPicPr>
          <p:cNvPr id="5" name="Afbeelding 4" descr="Logo 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16" y="5357826"/>
            <a:ext cx="838317" cy="1076475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1857356" y="3286124"/>
            <a:ext cx="61436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Bedankt voor jullie aanwezigheid!</a:t>
            </a:r>
          </a:p>
        </p:txBody>
      </p:sp>
      <p:pic>
        <p:nvPicPr>
          <p:cNvPr id="3" name="Afbeelding 2" descr="Afbeelding met tekst, Lettertype, logo, Graphics&#10;&#10;Automatisch gegenereerde beschrijving">
            <a:extLst>
              <a:ext uri="{FF2B5EF4-FFF2-40B4-BE49-F238E27FC236}">
                <a16:creationId xmlns:a16="http://schemas.microsoft.com/office/drawing/2014/main" id="{85255D5D-5F9F-6050-7561-B12A2DE22F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3732" y="5601796"/>
            <a:ext cx="1543050" cy="5905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4348" y="1643051"/>
            <a:ext cx="7772400" cy="1285884"/>
          </a:xfrm>
        </p:spPr>
        <p:txBody>
          <a:bodyPr>
            <a:normAutofit/>
          </a:bodyPr>
          <a:lstStyle/>
          <a:p>
            <a:r>
              <a:rPr lang="nl-NL" dirty="0"/>
              <a:t>Spreekrecht</a:t>
            </a:r>
          </a:p>
        </p:txBody>
      </p:sp>
      <p:pic>
        <p:nvPicPr>
          <p:cNvPr id="4" name="Afbeelding 3" descr="Logo De Po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0"/>
            <a:ext cx="1785926" cy="1785926"/>
          </a:xfrm>
          <a:prstGeom prst="rect">
            <a:avLst/>
          </a:prstGeom>
        </p:spPr>
      </p:pic>
      <p:pic>
        <p:nvPicPr>
          <p:cNvPr id="5" name="Afbeelding 4" descr="Logo 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16" y="5357826"/>
            <a:ext cx="838317" cy="1076475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14612" y="3000372"/>
            <a:ext cx="4181471" cy="238449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" name="Afbeelding 2" descr="Afbeelding met tekst, Lettertype, logo, Graphics&#10;&#10;Automatisch gegenereerde beschrijving">
            <a:extLst>
              <a:ext uri="{FF2B5EF4-FFF2-40B4-BE49-F238E27FC236}">
                <a16:creationId xmlns:a16="http://schemas.microsoft.com/office/drawing/2014/main" id="{FF542EDF-BFB8-ECEE-8B79-69C372AE26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03732" y="5601796"/>
            <a:ext cx="1543050" cy="5905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4348" y="1643051"/>
            <a:ext cx="7772400" cy="714379"/>
          </a:xfrm>
        </p:spPr>
        <p:txBody>
          <a:bodyPr>
            <a:normAutofit fontScale="90000"/>
          </a:bodyPr>
          <a:lstStyle/>
          <a:p>
            <a:r>
              <a:rPr lang="nl-NL" dirty="0"/>
              <a:t>Agenda</a:t>
            </a:r>
            <a:br>
              <a:rPr lang="nl-NL" dirty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57290" y="2143116"/>
            <a:ext cx="6400800" cy="3143272"/>
          </a:xfrm>
        </p:spPr>
        <p:txBody>
          <a:bodyPr>
            <a:normAutofit fontScale="77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nl-NL" dirty="0">
                <a:solidFill>
                  <a:schemeClr val="tx1"/>
                </a:solidFill>
              </a:rPr>
              <a:t> Verslag jaarvergadering 2024</a:t>
            </a:r>
          </a:p>
          <a:p>
            <a:pPr>
              <a:buFont typeface="Arial" pitchFamily="34" charset="0"/>
              <a:buChar char="•"/>
            </a:pPr>
            <a:r>
              <a:rPr lang="nl-NL" dirty="0">
                <a:solidFill>
                  <a:schemeClr val="tx1"/>
                </a:solidFill>
              </a:rPr>
              <a:t> Jaarverslag MR</a:t>
            </a:r>
          </a:p>
          <a:p>
            <a:pPr>
              <a:buFont typeface="Arial" pitchFamily="34" charset="0"/>
              <a:buChar char="•"/>
            </a:pPr>
            <a:r>
              <a:rPr lang="nl-NL" dirty="0">
                <a:solidFill>
                  <a:schemeClr val="tx1"/>
                </a:solidFill>
              </a:rPr>
              <a:t> Jaarverslag OR</a:t>
            </a:r>
          </a:p>
          <a:p>
            <a:pPr>
              <a:buFont typeface="Arial" pitchFamily="34" charset="0"/>
              <a:buChar char="•"/>
            </a:pPr>
            <a:r>
              <a:rPr lang="nl-NL" dirty="0">
                <a:solidFill>
                  <a:schemeClr val="tx1"/>
                </a:solidFill>
              </a:rPr>
              <a:t> Verkiezingen OR leden</a:t>
            </a:r>
          </a:p>
          <a:p>
            <a:pPr>
              <a:buFont typeface="Arial" pitchFamily="34" charset="0"/>
              <a:buChar char="•"/>
            </a:pPr>
            <a:r>
              <a:rPr lang="nl-NL" dirty="0">
                <a:solidFill>
                  <a:schemeClr val="tx1"/>
                </a:solidFill>
              </a:rPr>
              <a:t> Financieel jaaroverzicht</a:t>
            </a:r>
          </a:p>
          <a:p>
            <a:pPr>
              <a:buFont typeface="Arial" pitchFamily="34" charset="0"/>
              <a:buChar char="•"/>
            </a:pPr>
            <a:r>
              <a:rPr lang="nl-NL" dirty="0">
                <a:solidFill>
                  <a:schemeClr val="tx1"/>
                </a:solidFill>
              </a:rPr>
              <a:t> Kascontrole</a:t>
            </a:r>
          </a:p>
          <a:p>
            <a:pPr>
              <a:buFont typeface="Arial" pitchFamily="34" charset="0"/>
              <a:buChar char="•"/>
            </a:pPr>
            <a:r>
              <a:rPr lang="nl-NL" dirty="0">
                <a:solidFill>
                  <a:schemeClr val="tx1"/>
                </a:solidFill>
              </a:rPr>
              <a:t> Mededelingen directie</a:t>
            </a:r>
          </a:p>
          <a:p>
            <a:pPr>
              <a:buFont typeface="Arial" pitchFamily="34" charset="0"/>
              <a:buChar char="•"/>
            </a:pPr>
            <a:r>
              <a:rPr lang="nl-NL" dirty="0">
                <a:solidFill>
                  <a:schemeClr val="tx1"/>
                </a:solidFill>
              </a:rPr>
              <a:t> Rondvraag</a:t>
            </a:r>
          </a:p>
        </p:txBody>
      </p:sp>
      <p:pic>
        <p:nvPicPr>
          <p:cNvPr id="4" name="Afbeelding 3" descr="Logo De Po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0"/>
            <a:ext cx="1785926" cy="1785926"/>
          </a:xfrm>
          <a:prstGeom prst="rect">
            <a:avLst/>
          </a:prstGeom>
        </p:spPr>
      </p:pic>
      <p:pic>
        <p:nvPicPr>
          <p:cNvPr id="5" name="Afbeelding 4" descr="Logo 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16" y="5357826"/>
            <a:ext cx="838317" cy="1076475"/>
          </a:xfrm>
          <a:prstGeom prst="rect">
            <a:avLst/>
          </a:prstGeom>
        </p:spPr>
      </p:pic>
      <p:pic>
        <p:nvPicPr>
          <p:cNvPr id="7" name="Afbeelding 6" descr="Afbeelding met tekst, Lettertype, logo, Graphics&#10;&#10;Automatisch gegenereerde beschrijving">
            <a:extLst>
              <a:ext uri="{FF2B5EF4-FFF2-40B4-BE49-F238E27FC236}">
                <a16:creationId xmlns:a16="http://schemas.microsoft.com/office/drawing/2014/main" id="{523A3911-1378-C89D-8FB9-5CB77310B5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3732" y="5601796"/>
            <a:ext cx="1543050" cy="5905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4348" y="1928802"/>
            <a:ext cx="7772400" cy="1143008"/>
          </a:xfrm>
        </p:spPr>
        <p:txBody>
          <a:bodyPr>
            <a:normAutofit fontScale="90000"/>
          </a:bodyPr>
          <a:lstStyle/>
          <a:p>
            <a:r>
              <a:rPr lang="nl-NL" dirty="0"/>
              <a:t>Verslag jaarvergadering </a:t>
            </a:r>
            <a:br>
              <a:rPr lang="nl-NL" dirty="0"/>
            </a:br>
            <a:r>
              <a:rPr lang="nl-NL" dirty="0"/>
              <a:t>1 oktober 2024</a:t>
            </a:r>
          </a:p>
        </p:txBody>
      </p:sp>
      <p:pic>
        <p:nvPicPr>
          <p:cNvPr id="4" name="Afbeelding 3" descr="Logo De Po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0"/>
            <a:ext cx="1785926" cy="1785926"/>
          </a:xfrm>
          <a:prstGeom prst="rect">
            <a:avLst/>
          </a:prstGeom>
        </p:spPr>
      </p:pic>
      <p:pic>
        <p:nvPicPr>
          <p:cNvPr id="5" name="Afbeelding 4" descr="Logo 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16" y="5357826"/>
            <a:ext cx="838317" cy="10764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14678" y="3357562"/>
            <a:ext cx="2665618" cy="228601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" name="Afbeelding 2" descr="Afbeelding met tekst, Lettertype, logo, Graphics&#10;&#10;Automatisch gegenereerde beschrijving">
            <a:extLst>
              <a:ext uri="{FF2B5EF4-FFF2-40B4-BE49-F238E27FC236}">
                <a16:creationId xmlns:a16="http://schemas.microsoft.com/office/drawing/2014/main" id="{CB2EC85F-D4B6-77BC-D1CD-E25721CD2DF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03732" y="5601796"/>
            <a:ext cx="1543050" cy="5905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4348" y="1643050"/>
            <a:ext cx="7772400" cy="1214446"/>
          </a:xfrm>
        </p:spPr>
        <p:txBody>
          <a:bodyPr>
            <a:normAutofit fontScale="90000"/>
          </a:bodyPr>
          <a:lstStyle/>
          <a:p>
            <a:r>
              <a:rPr lang="nl-NL" dirty="0"/>
              <a:t>Jaarverslag MR</a:t>
            </a:r>
            <a:br>
              <a:rPr lang="nl-NL" dirty="0"/>
            </a:br>
            <a:r>
              <a:rPr lang="nl-NL" dirty="0"/>
              <a:t>2024-2025</a:t>
            </a:r>
          </a:p>
        </p:txBody>
      </p:sp>
      <p:pic>
        <p:nvPicPr>
          <p:cNvPr id="4" name="Afbeelding 3" descr="Logo De Po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3000" y="0"/>
            <a:ext cx="1785926" cy="1785926"/>
          </a:xfrm>
          <a:prstGeom prst="rect">
            <a:avLst/>
          </a:prstGeom>
        </p:spPr>
      </p:pic>
      <p:pic>
        <p:nvPicPr>
          <p:cNvPr id="5" name="Afbeelding 4" descr="Afbeelding met tekst, Lettertype, logo, Graphics&#10;&#10;Automatisch gegenereerde beschrijving">
            <a:extLst>
              <a:ext uri="{FF2B5EF4-FFF2-40B4-BE49-F238E27FC236}">
                <a16:creationId xmlns:a16="http://schemas.microsoft.com/office/drawing/2014/main" id="{652B89D4-E532-9D69-E90E-6ED3F35936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3428976"/>
            <a:ext cx="5590768" cy="20804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4348" y="1643050"/>
            <a:ext cx="7772400" cy="1214446"/>
          </a:xfrm>
        </p:spPr>
        <p:txBody>
          <a:bodyPr>
            <a:normAutofit/>
          </a:bodyPr>
          <a:lstStyle/>
          <a:p>
            <a:r>
              <a:rPr lang="nl-NL" dirty="0"/>
              <a:t>Bezetting 2024-2025</a:t>
            </a:r>
          </a:p>
        </p:txBody>
      </p:sp>
      <p:pic>
        <p:nvPicPr>
          <p:cNvPr id="4" name="Afbeelding 3" descr="Logo De Po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3000" y="0"/>
            <a:ext cx="1785926" cy="1785926"/>
          </a:xfrm>
          <a:prstGeom prst="rect">
            <a:avLst/>
          </a:prstGeom>
        </p:spPr>
      </p:pic>
      <p:graphicFrame>
        <p:nvGraphicFramePr>
          <p:cNvPr id="8" name="Tabel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2097231"/>
              </p:ext>
            </p:extLst>
          </p:nvPr>
        </p:nvGraphicFramePr>
        <p:xfrm>
          <a:off x="571472" y="2786058"/>
          <a:ext cx="8425563" cy="1943589"/>
        </p:xfrm>
        <a:graphic>
          <a:graphicData uri="http://schemas.openxmlformats.org/drawingml/2006/table">
            <a:tbl>
              <a:tblPr/>
              <a:tblGrid>
                <a:gridCol w="4213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19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2495"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nl-NL" altLang="nl-NL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cs typeface="Arial" charset="0"/>
                        </a:rPr>
                        <a:t>Personeelsgeleding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nl-NL" altLang="nl-NL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cs typeface="Arial" charset="0"/>
                        </a:rPr>
                        <a:t>Oudergeleding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6389"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9pPr>
                    </a:lstStyle>
                    <a:p>
                      <a:pPr marL="0" marR="0" lvl="0" indent="0" algn="l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charset="0"/>
                        <a:buChar char="•"/>
                      </a:pPr>
                      <a:r>
                        <a:rPr kumimoji="0" lang="nl-NL" altLang="nl-N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Rianne Dijkman (GMR)</a:t>
                      </a:r>
                    </a:p>
                    <a:p>
                      <a:pPr marL="0" marR="0" lvl="0" indent="0" algn="l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charset="0"/>
                        <a:buChar char="•"/>
                      </a:pPr>
                      <a:r>
                        <a:rPr kumimoji="0" lang="nl-NL" altLang="nl-N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Barend Vernooij (voorzitter)</a:t>
                      </a:r>
                    </a:p>
                    <a:p>
                      <a:pPr marL="0" marR="0" lvl="0" indent="0" algn="l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charset="0"/>
                        <a:buChar char="•"/>
                      </a:pPr>
                      <a:r>
                        <a:rPr kumimoji="0" lang="nl-NL" altLang="nl-N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Anoushka van Lingen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SimSun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charset="0"/>
                        <a:buChar char="•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nl-NL" altLang="nl-N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Linda van der </a:t>
                      </a:r>
                      <a:r>
                        <a:rPr kumimoji="0" lang="nl-NL" altLang="nl-NL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Hoorn-Den</a:t>
                      </a:r>
                      <a:r>
                        <a:rPr kumimoji="0" lang="nl-NL" altLang="nl-N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Haan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charset="0"/>
                        <a:buChar char="•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nl-NL" altLang="nl-N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Paul de Vries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charset="0"/>
                        <a:buChar char="•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nl-NL" altLang="nl-N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Annemieke </a:t>
                      </a:r>
                      <a:r>
                        <a:rPr kumimoji="0" lang="nl-NL" altLang="nl-NL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Egberts</a:t>
                      </a:r>
                      <a:r>
                        <a:rPr kumimoji="0" lang="nl-NL" altLang="nl-N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(secretaris)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Afbeelding 2" descr="Afbeelding met tekst, Lettertype, logo, Graphics&#10;&#10;Automatisch gegenereerde beschrijving">
            <a:extLst>
              <a:ext uri="{FF2B5EF4-FFF2-40B4-BE49-F238E27FC236}">
                <a16:creationId xmlns:a16="http://schemas.microsoft.com/office/drawing/2014/main" id="{6A32148D-60AB-14AC-6512-08004369566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8991" y="5517232"/>
            <a:ext cx="1527169" cy="56830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4348" y="1643050"/>
            <a:ext cx="7772400" cy="1214446"/>
          </a:xfrm>
        </p:spPr>
        <p:txBody>
          <a:bodyPr>
            <a:normAutofit/>
          </a:bodyPr>
          <a:lstStyle/>
          <a:p>
            <a:r>
              <a:rPr lang="nl-NL" dirty="0"/>
              <a:t>Vergaderingen</a:t>
            </a:r>
          </a:p>
        </p:txBody>
      </p:sp>
      <p:pic>
        <p:nvPicPr>
          <p:cNvPr id="4" name="Afbeelding 3" descr="Logo De Po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0"/>
            <a:ext cx="1785926" cy="178592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15272" y="5214950"/>
            <a:ext cx="900112" cy="1068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7" name="Tekstvak 6"/>
          <p:cNvSpPr txBox="1"/>
          <p:nvPr/>
        </p:nvSpPr>
        <p:spPr>
          <a:xfrm>
            <a:off x="571472" y="3000372"/>
            <a:ext cx="7929618" cy="103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39725">
              <a:lnSpc>
                <a:spcPct val="80000"/>
              </a:lnSpc>
              <a:spcBef>
                <a:spcPts val="600"/>
              </a:spcBef>
              <a:buClrTx/>
              <a:buFont typeface="Arial" charset="0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nl-NL" altLang="nl-NL" sz="2400" dirty="0">
                <a:solidFill>
                  <a:srgbClr val="000000"/>
                </a:solidFill>
                <a:cs typeface="Calibri"/>
              </a:rPr>
              <a:t>6 reguliere fysieke </a:t>
            </a:r>
            <a:r>
              <a:rPr lang="nl-NL" altLang="nl-NL" sz="2400" dirty="0" err="1">
                <a:solidFill>
                  <a:srgbClr val="000000"/>
                </a:solidFill>
                <a:cs typeface="Calibri"/>
              </a:rPr>
              <a:t>MR-vergaderingen</a:t>
            </a:r>
            <a:endParaRPr lang="en-US" sz="2400" dirty="0"/>
          </a:p>
          <a:p>
            <a:pPr marL="342900" indent="-339725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nl-NL" altLang="nl-NL" sz="2400" dirty="0">
                <a:solidFill>
                  <a:srgbClr val="000000"/>
                </a:solidFill>
                <a:cs typeface="Calibri"/>
              </a:rPr>
              <a:t>Enkele onderwerpen via e-mail uitgewisseld en vastgesteld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Logo De Po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3000" y="0"/>
            <a:ext cx="1785926" cy="178592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4348" y="1071546"/>
            <a:ext cx="7772400" cy="1214446"/>
          </a:xfrm>
        </p:spPr>
        <p:txBody>
          <a:bodyPr>
            <a:normAutofit/>
          </a:bodyPr>
          <a:lstStyle/>
          <a:p>
            <a:r>
              <a:rPr lang="nl-NL" sz="3200" b="1" dirty="0"/>
              <a:t>Besproken onderwerpen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571472" y="2071678"/>
            <a:ext cx="7929618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nl-NL" sz="2000" dirty="0"/>
              <a:t>Financiële stukken OR 2024-2025</a:t>
            </a:r>
          </a:p>
          <a:p>
            <a:pPr marL="342900" indent="-342900">
              <a:buFont typeface="Arial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nl-NL" sz="2000" dirty="0"/>
              <a:t>Integraal Kind Centrum ‘De Poel’ (IKC) </a:t>
            </a:r>
          </a:p>
          <a:p>
            <a:pPr marL="342900" indent="-342900">
              <a:buFont typeface="Arial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nl-NL" sz="2000" dirty="0"/>
              <a:t>Tijdelijke Huisvesting</a:t>
            </a:r>
          </a:p>
          <a:p>
            <a:pPr marL="342900" indent="-342900">
              <a:buFont typeface="Arial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nl-NL" sz="2000" dirty="0"/>
              <a:t>Vakantierooster 2025-2026</a:t>
            </a:r>
          </a:p>
          <a:p>
            <a:pPr marL="342900" indent="-342900">
              <a:buFont typeface="Arial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nl-NL" sz="2000" dirty="0"/>
              <a:t>Schoolplan</a:t>
            </a:r>
          </a:p>
          <a:p>
            <a:pPr marL="342900" indent="-342900">
              <a:buFont typeface="Arial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nl-NL" sz="2000" dirty="0"/>
              <a:t>Nieuw MR lid/procedure verkiezingen</a:t>
            </a:r>
          </a:p>
          <a:p>
            <a:pPr marL="342900" indent="-342900">
              <a:buFont typeface="Arial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nl-NL" sz="2000" dirty="0"/>
              <a:t>Studiedagen</a:t>
            </a:r>
          </a:p>
          <a:p>
            <a:pPr marL="342900" indent="-342900">
              <a:buFont typeface="Arial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nl-NL" sz="2000" dirty="0"/>
              <a:t>Begroting en uitgangspunten formatie 2025-2026</a:t>
            </a:r>
          </a:p>
          <a:p>
            <a:pPr marL="342900" indent="-342900">
              <a:buFont typeface="Arial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nl-NL" sz="2000" dirty="0"/>
              <a:t>Schoolgids</a:t>
            </a:r>
          </a:p>
          <a:p>
            <a:pPr marL="342900" indent="-342900">
              <a:buFont typeface="Arial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nl-NL" sz="2000" dirty="0"/>
              <a:t>IKC Raad</a:t>
            </a:r>
          </a:p>
          <a:p>
            <a:pPr marL="342900" indent="-342900">
              <a:buFont typeface="Arial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endParaRPr lang="nl-NL" sz="2400" dirty="0">
              <a:cs typeface="Calibri"/>
            </a:endParaRPr>
          </a:p>
          <a:p>
            <a:endParaRPr lang="nl-NL" dirty="0"/>
          </a:p>
        </p:txBody>
      </p:sp>
      <p:pic>
        <p:nvPicPr>
          <p:cNvPr id="3" name="Afbeelding 2" descr="Afbeelding met tekst, Lettertype, logo, Graphics&#10;&#10;Automatisch gegenereerde beschrijving">
            <a:extLst>
              <a:ext uri="{FF2B5EF4-FFF2-40B4-BE49-F238E27FC236}">
                <a16:creationId xmlns:a16="http://schemas.microsoft.com/office/drawing/2014/main" id="{40D4DD4B-84ED-3830-F6CD-CA922F28EC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8991" y="5517232"/>
            <a:ext cx="1527169" cy="5683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982</Words>
  <Application>Microsoft Office PowerPoint</Application>
  <PresentationFormat>Diavoorstelling (4:3)</PresentationFormat>
  <Paragraphs>424</Paragraphs>
  <Slides>22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22</vt:i4>
      </vt:variant>
    </vt:vector>
  </HeadingPairs>
  <TitlesOfParts>
    <vt:vector size="26" baseType="lpstr">
      <vt:lpstr>Arial</vt:lpstr>
      <vt:lpstr>Calibri</vt:lpstr>
      <vt:lpstr>Garamond</vt:lpstr>
      <vt:lpstr>Office-thema</vt:lpstr>
      <vt:lpstr>Jaarvergadering Ouderraad - Medezeggenschapsraad</vt:lpstr>
      <vt:lpstr>Opening</vt:lpstr>
      <vt:lpstr>Spreekrecht</vt:lpstr>
      <vt:lpstr>Agenda </vt:lpstr>
      <vt:lpstr>Verslag jaarvergadering  1 oktober 2024</vt:lpstr>
      <vt:lpstr>Jaarverslag MR 2024-2025</vt:lpstr>
      <vt:lpstr>Bezetting 2024-2025</vt:lpstr>
      <vt:lpstr>Vergaderingen</vt:lpstr>
      <vt:lpstr>Besproken onderwerpen</vt:lpstr>
      <vt:lpstr>Instemming – positief advies</vt:lpstr>
      <vt:lpstr>Wijzigingen in de bezetting MR einde schooljaar</vt:lpstr>
      <vt:lpstr>Jaarverslag OR  2024/2025</vt:lpstr>
      <vt:lpstr>Verkiezingen OR leden</vt:lpstr>
      <vt:lpstr>      OR leden 2025/2026</vt:lpstr>
      <vt:lpstr>Financieel overzicht  Schooljaar 2023-24</vt:lpstr>
      <vt:lpstr>PowerPoint-presentatie</vt:lpstr>
      <vt:lpstr>Balans 2023-2024</vt:lpstr>
      <vt:lpstr>Verslag kascontrole commissie</vt:lpstr>
      <vt:lpstr>Verkiezing nieuwe  kascontrole commissie</vt:lpstr>
      <vt:lpstr>Mededelingen van de directie</vt:lpstr>
      <vt:lpstr>Rondvraag</vt:lpstr>
      <vt:lpstr>Sluiting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Jaarvergadering Ouderraad - Medezeggenschapsraad</dc:title>
  <dc:creator>Wendy van Kints</dc:creator>
  <cp:lastModifiedBy>Annemieke Egberts</cp:lastModifiedBy>
  <cp:revision>56</cp:revision>
  <dcterms:created xsi:type="dcterms:W3CDTF">2023-09-11T14:27:17Z</dcterms:created>
  <dcterms:modified xsi:type="dcterms:W3CDTF">2025-09-12T11:33:15Z</dcterms:modified>
</cp:coreProperties>
</file>